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sldIdLst>
    <p:sldId id="274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-102" y="-1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7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8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58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59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0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6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6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7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6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11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2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6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5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65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58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622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1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64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35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3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3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63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2016/6/17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‹N°›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5" name="Titre 1048594"/>
          <p:cNvSpPr>
            <a:spLocks noGrp="1"/>
          </p:cNvSpPr>
          <p:nvPr>
            <p:ph type="title"/>
          </p:nvPr>
        </p:nvSpPr>
        <p:spPr>
          <a:xfrm>
            <a:off x="337681" y="696727"/>
            <a:ext cx="8427495" cy="3744643"/>
          </a:xfrm>
        </p:spPr>
        <p:txBody>
          <a:bodyPr>
            <a:normAutofit/>
          </a:bodyPr>
          <a:lstStyle/>
          <a:p>
            <a:pPr algn="ctr"/>
            <a:r>
              <a:rPr lang="en-US" altLang="fr-FR" sz="6200" dirty="0">
                <a:solidFill>
                  <a:srgbClr val="FF0000"/>
                </a:solidFill>
                <a:latin typeface="Droid Sans Georgian"/>
                <a:ea typeface="Droid Sans Georgian"/>
                <a:cs typeface="Droid Sans Georgian"/>
              </a:rPr>
              <a:t>Comment </a:t>
            </a:r>
            <a:r>
              <a:rPr lang="en-US" altLang="fr-FR" sz="6200" dirty="0" err="1">
                <a:solidFill>
                  <a:srgbClr val="FF0000"/>
                </a:solidFill>
                <a:latin typeface="Droid Sans Georgian"/>
                <a:ea typeface="Droid Sans Georgian"/>
                <a:cs typeface="Droid Sans Georgian"/>
              </a:rPr>
              <a:t>sont</a:t>
            </a:r>
            <a:r>
              <a:rPr lang="en-US" altLang="fr-FR" sz="6200" dirty="0">
                <a:solidFill>
                  <a:srgbClr val="FF0000"/>
                </a:solidFill>
                <a:latin typeface="Droid Sans Georgian"/>
                <a:ea typeface="Droid Sans Georgian"/>
                <a:cs typeface="Droid Sans Georgian"/>
              </a:rPr>
              <a:t> trait</a:t>
            </a:r>
            <a:r>
              <a:rPr lang="fr-FR" altLang="en-US" sz="6200" dirty="0">
                <a:solidFill>
                  <a:srgbClr val="FF0000"/>
                </a:solidFill>
                <a:latin typeface="Droid Sans Georgian"/>
                <a:ea typeface="Droid Sans Georgian"/>
                <a:cs typeface="Droid Sans Georgian"/>
              </a:rPr>
              <a:t>é</a:t>
            </a:r>
            <a:r>
              <a:rPr lang="en-US" altLang="fr-FR" sz="6200" dirty="0" err="1">
                <a:solidFill>
                  <a:srgbClr val="FF0000"/>
                </a:solidFill>
                <a:latin typeface="Droid Sans Georgian"/>
                <a:ea typeface="Droid Sans Georgian"/>
                <a:cs typeface="Droid Sans Georgian"/>
              </a:rPr>
              <a:t>es</a:t>
            </a:r>
            <a:r>
              <a:rPr lang="en-US" altLang="fr-FR" sz="6200" dirty="0">
                <a:solidFill>
                  <a:srgbClr val="FF0000"/>
                </a:solidFill>
                <a:latin typeface="Droid Sans Georgian"/>
                <a:ea typeface="Droid Sans Georgian"/>
                <a:cs typeface="Droid Sans Georgian"/>
              </a:rPr>
              <a:t> les </a:t>
            </a:r>
            <a:r>
              <a:rPr lang="en-US" altLang="fr-FR" sz="6200" dirty="0" err="1" smtClean="0">
                <a:solidFill>
                  <a:srgbClr val="FF0000"/>
                </a:solidFill>
                <a:latin typeface="Droid Sans Georgian"/>
                <a:ea typeface="Droid Sans Georgian"/>
                <a:cs typeface="Droid Sans Georgian"/>
              </a:rPr>
              <a:t>eaux</a:t>
            </a:r>
            <a:r>
              <a:rPr lang="en-US" altLang="fr-FR" sz="6200" dirty="0" smtClean="0">
                <a:solidFill>
                  <a:srgbClr val="FF0000"/>
                </a:solidFill>
                <a:latin typeface="Droid Sans Georgian"/>
                <a:ea typeface="Droid Sans Georgian"/>
                <a:cs typeface="Droid Sans Georgian"/>
              </a:rPr>
              <a:t> </a:t>
            </a:r>
            <a:r>
              <a:rPr lang="en-US" altLang="fr-FR" sz="6200" dirty="0">
                <a:solidFill>
                  <a:srgbClr val="FF0000"/>
                </a:solidFill>
                <a:latin typeface="Droid Sans Georgian"/>
                <a:ea typeface="Droid Sans Georgian"/>
                <a:cs typeface="Droid Sans Georgian"/>
              </a:rPr>
              <a:t>us</a:t>
            </a:r>
            <a:r>
              <a:rPr lang="fr-FR" altLang="en-US" sz="6200" dirty="0">
                <a:solidFill>
                  <a:srgbClr val="FF0000"/>
                </a:solidFill>
                <a:latin typeface="Droid Sans Georgian"/>
                <a:ea typeface="Droid Sans Georgian"/>
                <a:cs typeface="Droid Sans Georgian"/>
              </a:rPr>
              <a:t>é</a:t>
            </a:r>
            <a:r>
              <a:rPr lang="en-US" altLang="fr-FR" sz="6200" dirty="0" err="1">
                <a:solidFill>
                  <a:srgbClr val="FF0000"/>
                </a:solidFill>
                <a:latin typeface="Droid Sans Georgian"/>
                <a:ea typeface="Droid Sans Georgian"/>
                <a:cs typeface="Droid Sans Georgian"/>
              </a:rPr>
              <a:t>es</a:t>
            </a:r>
            <a:r>
              <a:rPr lang="en-US" altLang="fr-FR" sz="6200" dirty="0">
                <a:solidFill>
                  <a:srgbClr val="FF0000"/>
                </a:solidFill>
                <a:latin typeface="Droid Sans Georgian"/>
                <a:ea typeface="Droid Sans Georgian"/>
                <a:cs typeface="Droid Sans Georgian"/>
              </a:rPr>
              <a:t> ?</a:t>
            </a:r>
            <a:endParaRPr lang="fr-FR" sz="6200" dirty="0">
              <a:solidFill>
                <a:srgbClr val="FF0000"/>
              </a:solidFill>
              <a:latin typeface="Droid Sans Georgian"/>
              <a:ea typeface="Droid Sans Georgian"/>
              <a:cs typeface="Droid Sans Georgian"/>
            </a:endParaRPr>
          </a:p>
        </p:txBody>
      </p:sp>
      <p:sp>
        <p:nvSpPr>
          <p:cNvPr id="1048586" name="ZoneTexte 1048595"/>
          <p:cNvSpPr txBox="1"/>
          <p:nvPr/>
        </p:nvSpPr>
        <p:spPr>
          <a:xfrm>
            <a:off x="1449977" y="5033786"/>
            <a:ext cx="6949440" cy="16154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en-US" altLang="fr-FR" sz="2800" dirty="0" err="1" smtClean="0">
                <a:solidFill>
                  <a:srgbClr val="000000"/>
                </a:solidFill>
              </a:rPr>
              <a:t>Diaporama</a:t>
            </a:r>
            <a:r>
              <a:rPr lang="en-US" altLang="fr-FR" sz="2800" dirty="0" smtClean="0">
                <a:solidFill>
                  <a:srgbClr val="000000"/>
                </a:solidFill>
              </a:rPr>
              <a:t> r</a:t>
            </a:r>
            <a:r>
              <a:rPr lang="fr-FR" altLang="en-US" sz="2800" dirty="0" smtClean="0">
                <a:solidFill>
                  <a:srgbClr val="000000"/>
                </a:solidFill>
              </a:rPr>
              <a:t>é</a:t>
            </a:r>
            <a:r>
              <a:rPr lang="en-US" altLang="fr-FR" sz="2800" dirty="0" err="1">
                <a:solidFill>
                  <a:srgbClr val="000000"/>
                </a:solidFill>
              </a:rPr>
              <a:t>alis</a:t>
            </a:r>
            <a:r>
              <a:rPr lang="fr-FR" altLang="en-US" sz="2800" dirty="0">
                <a:solidFill>
                  <a:srgbClr val="000000"/>
                </a:solidFill>
              </a:rPr>
              <a:t>é</a:t>
            </a:r>
            <a:r>
              <a:rPr lang="en-US" altLang="fr-FR" sz="2800" dirty="0">
                <a:solidFill>
                  <a:srgbClr val="000000"/>
                </a:solidFill>
              </a:rPr>
              <a:t> </a:t>
            </a:r>
            <a:r>
              <a:rPr lang="en-US" altLang="fr-FR" sz="2800" dirty="0" smtClean="0">
                <a:solidFill>
                  <a:srgbClr val="000000"/>
                </a:solidFill>
              </a:rPr>
              <a:t>par:</a:t>
            </a:r>
          </a:p>
          <a:p>
            <a:r>
              <a:rPr lang="en-US" altLang="fr-FR" sz="2800" dirty="0" smtClean="0">
                <a:solidFill>
                  <a:srgbClr val="000000"/>
                </a:solidFill>
              </a:rPr>
              <a:t> </a:t>
            </a:r>
            <a:r>
              <a:rPr lang="en-US" altLang="fr-FR" sz="2800" dirty="0">
                <a:solidFill>
                  <a:srgbClr val="000000"/>
                </a:solidFill>
              </a:rPr>
              <a:t>Valentine C., Hugo D. et Justine G</a:t>
            </a:r>
            <a:r>
              <a:rPr lang="en-US" altLang="fr-FR" sz="2800" dirty="0" smtClean="0">
                <a:solidFill>
                  <a:srgbClr val="000000"/>
                </a:solidFill>
              </a:rPr>
              <a:t>.</a:t>
            </a:r>
          </a:p>
          <a:p>
            <a:r>
              <a:rPr lang="en-US" sz="2800" dirty="0" err="1" smtClean="0">
                <a:solidFill>
                  <a:srgbClr val="000000"/>
                </a:solidFill>
              </a:rPr>
              <a:t>Élèves</a:t>
            </a:r>
            <a:r>
              <a:rPr lang="en-US" sz="2800" dirty="0" smtClean="0">
                <a:solidFill>
                  <a:srgbClr val="000000"/>
                </a:solidFill>
              </a:rPr>
              <a:t> de la </a:t>
            </a:r>
            <a:r>
              <a:rPr lang="en-US" sz="2800" dirty="0" err="1" smtClean="0">
                <a:solidFill>
                  <a:srgbClr val="000000"/>
                </a:solidFill>
              </a:rPr>
              <a:t>classe</a:t>
            </a:r>
            <a:r>
              <a:rPr lang="en-US" sz="2800" dirty="0" smtClean="0">
                <a:solidFill>
                  <a:srgbClr val="000000"/>
                </a:solidFill>
              </a:rPr>
              <a:t> de 5ème 1</a:t>
            </a:r>
            <a:endParaRPr lang="fr-FR" sz="28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"/>
          <p:cNvSpPr>
            <a:spLocks noGrp="1"/>
          </p:cNvSpPr>
          <p:nvPr>
            <p:ph type="ctrTitle"/>
          </p:nvPr>
        </p:nvSpPr>
        <p:spPr>
          <a:xfrm>
            <a:off x="0" y="885272"/>
            <a:ext cx="8608645" cy="504490"/>
          </a:xfrm>
        </p:spPr>
        <p:txBody>
          <a:bodyPr>
            <a:normAutofit fontScale="90000"/>
          </a:bodyPr>
          <a:lstStyle/>
          <a:p>
            <a:r>
              <a:rPr lang="en-US" altLang="zh-CN" sz="4000" dirty="0" smtClean="0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I. </a:t>
            </a:r>
            <a:r>
              <a:rPr lang="en-US" altLang="zh-CN" sz="4000" dirty="0" err="1" smtClean="0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Qu'est-ce</a:t>
            </a:r>
            <a:r>
              <a:rPr lang="en-US" altLang="zh-CN" sz="4000" dirty="0" smtClean="0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 </a:t>
            </a:r>
            <a:r>
              <a:rPr lang="en-US" altLang="zh-CN" sz="4000" dirty="0" err="1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qu'une</a:t>
            </a:r>
            <a:r>
              <a:rPr lang="en-US" altLang="zh-CN" sz="4000" dirty="0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 eau </a:t>
            </a:r>
            <a:r>
              <a:rPr lang="en-US" altLang="zh-CN" sz="4000" dirty="0" err="1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usée</a:t>
            </a:r>
            <a:r>
              <a:rPr lang="en-US" altLang="zh-CN" sz="4000" dirty="0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 ?</a:t>
            </a:r>
            <a:endParaRPr sz="4000">
              <a:solidFill>
                <a:srgbClr val="65FF65"/>
              </a:solidFill>
              <a:latin typeface="OpenDyslexicAlta"/>
              <a:ea typeface="OpenDyslexicAlta"/>
              <a:cs typeface="OpenDyslexicAlta"/>
            </a:endParaRPr>
          </a:p>
        </p:txBody>
      </p:sp>
      <p:sp>
        <p:nvSpPr>
          <p:cNvPr id="1048593" name="Subtitle 2"/>
          <p:cNvSpPr>
            <a:spLocks noGrp="1"/>
          </p:cNvSpPr>
          <p:nvPr>
            <p:ph type="subTitle" idx="1"/>
          </p:nvPr>
        </p:nvSpPr>
        <p:spPr>
          <a:xfrm>
            <a:off x="225417" y="2028492"/>
            <a:ext cx="8693164" cy="1233163"/>
          </a:xfrm>
        </p:spPr>
        <p:txBody>
          <a:bodyPr/>
          <a:lstStyle/>
          <a:p>
            <a:r>
              <a:rPr lang="en-US" altLang="zh-CN" dirty="0" err="1"/>
              <a:t>Une</a:t>
            </a:r>
            <a:r>
              <a:rPr lang="en-US" altLang="zh-CN" dirty="0"/>
              <a:t> eau </a:t>
            </a:r>
            <a:r>
              <a:rPr lang="en-US" altLang="zh-CN" dirty="0" err="1"/>
              <a:t>usée</a:t>
            </a:r>
            <a:r>
              <a:rPr lang="en-US" altLang="zh-CN" dirty="0"/>
              <a:t> </a:t>
            </a:r>
            <a:r>
              <a:rPr lang="en-US" altLang="zh-CN" dirty="0" err="1"/>
              <a:t>est</a:t>
            </a:r>
            <a:r>
              <a:rPr lang="en-US" altLang="zh-CN" dirty="0"/>
              <a:t> </a:t>
            </a:r>
            <a:r>
              <a:rPr lang="en-US" altLang="zh-CN" dirty="0" err="1"/>
              <a:t>une</a:t>
            </a:r>
            <a:r>
              <a:rPr lang="en-US" altLang="zh-CN" dirty="0"/>
              <a:t> eau sale qui a déjà </a:t>
            </a:r>
            <a:r>
              <a:rPr lang="zh-CN" altLang="en-US" dirty="0"/>
              <a:t>é</a:t>
            </a:r>
            <a:r>
              <a:rPr lang="en-US" altLang="zh-CN" dirty="0"/>
              <a:t>t</a:t>
            </a:r>
            <a:r>
              <a:rPr lang="zh-CN" altLang="en-US" dirty="0"/>
              <a:t>é</a:t>
            </a:r>
            <a:r>
              <a:rPr lang="en-US" altLang="zh-CN" dirty="0"/>
              <a:t> </a:t>
            </a:r>
            <a:r>
              <a:rPr lang="en-US" altLang="zh-CN" dirty="0" err="1"/>
              <a:t>utilisée comme </a:t>
            </a:r>
            <a:r>
              <a:rPr lang="en-US" altLang="zh-CN" dirty="0"/>
              <a:t>par </a:t>
            </a:r>
            <a:r>
              <a:rPr lang="en-US" altLang="zh-CN" dirty="0" err="1"/>
              <a:t>exemple</a:t>
            </a:r>
            <a:r>
              <a:rPr lang="en-US" altLang="zh-CN" dirty="0"/>
              <a:t> </a:t>
            </a:r>
            <a:r>
              <a:rPr lang="en-US" altLang="zh-CN" dirty="0" err="1"/>
              <a:t>dans</a:t>
            </a:r>
            <a:r>
              <a:rPr lang="en-US" altLang="zh-CN" dirty="0"/>
              <a:t> les toilettes, les douches </a:t>
            </a:r>
            <a:r>
              <a:rPr lang="en-US" altLang="zh-CN" dirty="0" err="1"/>
              <a:t>ou</a:t>
            </a:r>
            <a:r>
              <a:rPr lang="en-US" altLang="zh-CN" dirty="0"/>
              <a:t> les </a:t>
            </a:r>
            <a:r>
              <a:rPr lang="zh-CN" altLang="en-US" dirty="0"/>
              <a:t>éviers</a:t>
            </a:r>
            <a:r>
              <a:rPr lang="en-US" altLang="zh-CN" dirty="0"/>
              <a:t> ...</a:t>
            </a:r>
            <a:endParaRPr lang="zh-CN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re 1048588"/>
          <p:cNvSpPr>
            <a:spLocks noGrp="1"/>
          </p:cNvSpPr>
          <p:nvPr>
            <p:ph type="title"/>
          </p:nvPr>
        </p:nvSpPr>
        <p:spPr>
          <a:xfrm>
            <a:off x="170770" y="360383"/>
            <a:ext cx="8945068" cy="1325563"/>
          </a:xfrm>
        </p:spPr>
        <p:txBody>
          <a:bodyPr>
            <a:normAutofit/>
          </a:bodyPr>
          <a:lstStyle/>
          <a:p>
            <a:r>
              <a:rPr lang="en-US" altLang="fr-FR" sz="4000" dirty="0" smtClean="0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II. </a:t>
            </a:r>
            <a:r>
              <a:rPr lang="en-US" altLang="fr-FR" sz="4000" dirty="0" err="1" smtClean="0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Où</a:t>
            </a:r>
            <a:r>
              <a:rPr lang="en-US" altLang="fr-FR" sz="4000" dirty="0" smtClean="0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 </a:t>
            </a:r>
            <a:r>
              <a:rPr lang="en-US" altLang="fr-FR" sz="4000" dirty="0" err="1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sont</a:t>
            </a:r>
            <a:r>
              <a:rPr lang="en-US" altLang="fr-FR" sz="4000" dirty="0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 </a:t>
            </a:r>
            <a:r>
              <a:rPr lang="en-US" altLang="fr-FR" sz="4000" dirty="0" err="1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traitées</a:t>
            </a:r>
            <a:r>
              <a:rPr lang="en-US" altLang="fr-FR" sz="4000" dirty="0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 les </a:t>
            </a:r>
            <a:r>
              <a:rPr lang="en-US" altLang="fr-FR" sz="4000" dirty="0" err="1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eaux</a:t>
            </a:r>
            <a:r>
              <a:rPr lang="en-US" altLang="fr-FR" sz="4000" dirty="0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 </a:t>
            </a:r>
            <a:r>
              <a:rPr lang="en-US" altLang="fr-FR" sz="4000" dirty="0" err="1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usées</a:t>
            </a:r>
            <a:r>
              <a:rPr lang="en-US" altLang="fr-FR" sz="4000" dirty="0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 ?</a:t>
            </a:r>
            <a:endParaRPr lang="fr-FR" sz="4000" dirty="0">
              <a:solidFill>
                <a:srgbClr val="65FF65"/>
              </a:solidFill>
              <a:latin typeface="OpenDyslexicAlta"/>
              <a:ea typeface="OpenDyslexicAlta"/>
              <a:cs typeface="OpenDyslexicAlta"/>
            </a:endParaRPr>
          </a:p>
        </p:txBody>
      </p:sp>
      <p:sp>
        <p:nvSpPr>
          <p:cNvPr id="1048600" name="Espace réservé du contenu 1048589"/>
          <p:cNvSpPr>
            <a:spLocks noGrp="1"/>
          </p:cNvSpPr>
          <p:nvPr>
            <p:ph idx="1"/>
          </p:nvPr>
        </p:nvSpPr>
        <p:spPr>
          <a:xfrm>
            <a:off x="289016" y="2922905"/>
            <a:ext cx="8854984" cy="1348649"/>
          </a:xfrm>
        </p:spPr>
        <p:txBody>
          <a:bodyPr>
            <a:normAutofit fontScale="96000"/>
          </a:bodyPr>
          <a:lstStyle/>
          <a:p>
            <a:pPr>
              <a:spcBef>
                <a:spcPts val="0"/>
              </a:spcBef>
              <a:buNone/>
            </a:pPr>
            <a:r>
              <a:rPr lang="en-US" altLang="fr-FR" sz="2500" dirty="0"/>
              <a:t>Les </a:t>
            </a:r>
            <a:r>
              <a:rPr lang="en-US" altLang="fr-FR" sz="2500" dirty="0" err="1"/>
              <a:t>eaux</a:t>
            </a:r>
            <a:r>
              <a:rPr lang="en-US" altLang="fr-FR" sz="2500" dirty="0"/>
              <a:t> </a:t>
            </a:r>
            <a:r>
              <a:rPr lang="en-US" altLang="fr-FR" sz="2500" dirty="0" err="1" smtClean="0"/>
              <a:t>usées</a:t>
            </a:r>
            <a:r>
              <a:rPr lang="en-US" altLang="fr-FR" sz="2500" dirty="0" smtClean="0"/>
              <a:t> (</a:t>
            </a:r>
            <a:r>
              <a:rPr lang="en-US" altLang="fr-FR" sz="2500" dirty="0" err="1" smtClean="0"/>
              <a:t>comme</a:t>
            </a:r>
            <a:r>
              <a:rPr lang="en-US" altLang="fr-FR" sz="2500" dirty="0" smtClean="0"/>
              <a:t> </a:t>
            </a:r>
            <a:r>
              <a:rPr lang="en-US" altLang="fr-FR" sz="2500" dirty="0"/>
              <a:t>les </a:t>
            </a:r>
            <a:r>
              <a:rPr lang="en-US" altLang="fr-FR" sz="2500" dirty="0" err="1"/>
              <a:t>eaux</a:t>
            </a:r>
            <a:r>
              <a:rPr lang="en-US" altLang="fr-FR" sz="2500" dirty="0"/>
              <a:t> </a:t>
            </a:r>
            <a:r>
              <a:rPr lang="en-US" altLang="fr-FR" sz="2500" dirty="0" err="1"/>
              <a:t>domestiques</a:t>
            </a:r>
            <a:r>
              <a:rPr lang="en-US" altLang="fr-FR" sz="2500" dirty="0"/>
              <a:t> et </a:t>
            </a:r>
            <a:r>
              <a:rPr lang="en-US" altLang="fr-FR" sz="2500" dirty="0" smtClean="0"/>
              <a:t>les </a:t>
            </a:r>
            <a:r>
              <a:rPr lang="en-US" altLang="fr-FR" sz="2500" dirty="0" err="1" smtClean="0"/>
              <a:t>eaux</a:t>
            </a:r>
            <a:endParaRPr lang="en-US" altLang="fr-FR" sz="2500" dirty="0" smtClean="0"/>
          </a:p>
          <a:p>
            <a:pPr>
              <a:spcBef>
                <a:spcPts val="0"/>
              </a:spcBef>
              <a:buNone/>
            </a:pPr>
            <a:r>
              <a:rPr lang="en-US" altLang="fr-FR" sz="2500" dirty="0" err="1" smtClean="0"/>
              <a:t>industrielles</a:t>
            </a:r>
            <a:r>
              <a:rPr lang="en-US" altLang="fr-FR" sz="2500" dirty="0" smtClean="0"/>
              <a:t>) </a:t>
            </a:r>
            <a:r>
              <a:rPr lang="en-US" altLang="fr-FR" sz="2500" dirty="0" err="1"/>
              <a:t>sont</a:t>
            </a:r>
            <a:r>
              <a:rPr lang="en-US" altLang="fr-FR" sz="2500" dirty="0"/>
              <a:t> </a:t>
            </a:r>
            <a:r>
              <a:rPr lang="en-US" altLang="fr-FR" sz="2500" dirty="0" err="1"/>
              <a:t>collectées</a:t>
            </a:r>
            <a:r>
              <a:rPr lang="en-US" altLang="fr-FR" sz="2500" dirty="0"/>
              <a:t> </a:t>
            </a:r>
            <a:r>
              <a:rPr lang="en-US" altLang="fr-FR" sz="2500" dirty="0" err="1"/>
              <a:t>dans</a:t>
            </a:r>
            <a:r>
              <a:rPr lang="en-US" altLang="fr-FR" sz="2500" dirty="0"/>
              <a:t> des </a:t>
            </a:r>
            <a:r>
              <a:rPr lang="en-US" altLang="fr-FR" sz="2500" dirty="0" err="1" smtClean="0"/>
              <a:t>réseaux</a:t>
            </a:r>
            <a:r>
              <a:rPr lang="en-US" altLang="fr-FR" sz="2500" dirty="0" smtClean="0"/>
              <a:t> </a:t>
            </a:r>
            <a:r>
              <a:rPr lang="en-US" altLang="fr-FR" sz="2500" dirty="0" err="1" smtClean="0"/>
              <a:t>d'assainissement</a:t>
            </a:r>
            <a:r>
              <a:rPr lang="en-US" altLang="fr-FR" sz="2500" dirty="0" smtClean="0"/>
              <a:t> qui les </a:t>
            </a:r>
            <a:r>
              <a:rPr lang="en-US" altLang="fr-FR" sz="2500" dirty="0" err="1"/>
              <a:t>emmènent</a:t>
            </a:r>
            <a:r>
              <a:rPr lang="en-US" altLang="fr-FR" sz="2500" dirty="0"/>
              <a:t> </a:t>
            </a:r>
            <a:r>
              <a:rPr lang="en-US" altLang="fr-FR" sz="2500" dirty="0" err="1" smtClean="0"/>
              <a:t>jusqu'aux</a:t>
            </a:r>
            <a:r>
              <a:rPr lang="en-US" altLang="fr-FR" sz="2500" dirty="0" smtClean="0"/>
              <a:t> stations </a:t>
            </a:r>
            <a:r>
              <a:rPr lang="en-US" altLang="fr-FR" sz="2500" dirty="0" err="1" smtClean="0"/>
              <a:t>d'épuration</a:t>
            </a:r>
            <a:r>
              <a:rPr lang="en-US" altLang="fr-FR" sz="2500" dirty="0" smtClean="0"/>
              <a:t>.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Espace réservé du contenu 1048585"/>
          <p:cNvSpPr>
            <a:spLocks noGrp="1"/>
          </p:cNvSpPr>
          <p:nvPr>
            <p:ph idx="1"/>
          </p:nvPr>
        </p:nvSpPr>
        <p:spPr>
          <a:xfrm>
            <a:off x="628650" y="345157"/>
            <a:ext cx="7886700" cy="4351338"/>
          </a:xfrm>
        </p:spPr>
        <p:txBody>
          <a:bodyPr/>
          <a:lstStyle/>
          <a:p>
            <a:pPr>
              <a:buNone/>
            </a:pPr>
            <a:r>
              <a:rPr lang="en-US" altLang="fr-FR" sz="2400" dirty="0" err="1" smtClean="0"/>
              <a:t>Voici</a:t>
            </a:r>
            <a:r>
              <a:rPr lang="en-US" altLang="fr-FR" sz="2400" dirty="0" smtClean="0"/>
              <a:t>, </a:t>
            </a:r>
            <a:r>
              <a:rPr lang="en-US" altLang="fr-FR" sz="2400" dirty="0" err="1" smtClean="0"/>
              <a:t>ci-dessous</a:t>
            </a:r>
            <a:r>
              <a:rPr lang="en-US" altLang="fr-FR" sz="2400" dirty="0" smtClean="0"/>
              <a:t>, </a:t>
            </a:r>
            <a:r>
              <a:rPr lang="en-US" altLang="fr-FR" sz="2400" dirty="0" err="1" smtClean="0"/>
              <a:t>la photo</a:t>
            </a:r>
            <a:r>
              <a:rPr lang="en-US" altLang="fr-FR" sz="2400" dirty="0"/>
              <a:t> d'une station d'</a:t>
            </a:r>
            <a:r>
              <a:rPr lang="fr-FR" altLang="en-US" sz="2400" dirty="0"/>
              <a:t>é</a:t>
            </a:r>
            <a:r>
              <a:rPr lang="en-US" altLang="fr-FR" sz="2400" dirty="0" err="1"/>
              <a:t>puration</a:t>
            </a:r>
            <a:r>
              <a:rPr lang="en-US" altLang="fr-FR" sz="2400" dirty="0"/>
              <a:t>.</a:t>
            </a:r>
            <a:endParaRPr lang="fr-FR" sz="2400" dirty="0"/>
          </a:p>
        </p:txBody>
      </p:sp>
      <p:pic>
        <p:nvPicPr>
          <p:cNvPr id="2097152" name="Picture 2" descr="https://upload.wikimedia.org/wikipedia/commons/7/7c/090913-EpurationOupeye_0020.jpeg?uselang=f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73352" y="911676"/>
            <a:ext cx="4797294" cy="3600000"/>
          </a:xfrm>
          <a:prstGeom prst="rect">
            <a:avLst/>
          </a:prstGeom>
          <a:noFill/>
        </p:spPr>
      </p:pic>
      <p:sp>
        <p:nvSpPr>
          <p:cNvPr id="1048602" name="ZoneTexte 4"/>
          <p:cNvSpPr txBox="1"/>
          <p:nvPr/>
        </p:nvSpPr>
        <p:spPr>
          <a:xfrm>
            <a:off x="2723634" y="4573385"/>
            <a:ext cx="410583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/>
              <a:t>Source : commons.wikimedia.org</a:t>
            </a:r>
            <a:endParaRPr lang="fr-FR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Titre 1048586"/>
          <p:cNvSpPr>
            <a:spLocks noGrp="1"/>
          </p:cNvSpPr>
          <p:nvPr>
            <p:ph type="title"/>
          </p:nvPr>
        </p:nvSpPr>
        <p:spPr>
          <a:xfrm>
            <a:off x="0" y="-70082"/>
            <a:ext cx="9511937" cy="1325563"/>
          </a:xfrm>
        </p:spPr>
        <p:txBody>
          <a:bodyPr>
            <a:normAutofit/>
          </a:bodyPr>
          <a:lstStyle/>
          <a:p>
            <a:r>
              <a:rPr lang="en-US" altLang="fr-FR" sz="4000" dirty="0" smtClean="0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III. Comment </a:t>
            </a:r>
            <a:r>
              <a:rPr lang="en-US" altLang="fr-FR" sz="4000" dirty="0" err="1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sont-elles</a:t>
            </a:r>
            <a:r>
              <a:rPr lang="en-US" altLang="fr-FR" sz="4000" dirty="0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 trait</a:t>
            </a:r>
            <a:r>
              <a:rPr lang="fr-FR" altLang="en-US" sz="4000" dirty="0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é</a:t>
            </a:r>
            <a:r>
              <a:rPr lang="en-US" altLang="fr-FR" sz="4000" dirty="0" err="1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es</a:t>
            </a:r>
            <a:r>
              <a:rPr lang="en-US" altLang="fr-FR" sz="4000" dirty="0">
                <a:solidFill>
                  <a:srgbClr val="65FF65"/>
                </a:solidFill>
                <a:latin typeface="OpenDyslexicAlta"/>
                <a:ea typeface="OpenDyslexicAlta"/>
                <a:cs typeface="OpenDyslexicAlta"/>
              </a:rPr>
              <a:t> ?</a:t>
            </a:r>
            <a:endParaRPr lang="fr-FR" sz="4000" dirty="0">
              <a:solidFill>
                <a:srgbClr val="65FF65"/>
              </a:solidFill>
              <a:latin typeface="OpenDyslexicAlta"/>
              <a:ea typeface="OpenDyslexicAlta"/>
              <a:cs typeface="OpenDyslexicAlta"/>
            </a:endParaRPr>
          </a:p>
        </p:txBody>
      </p:sp>
      <p:sp>
        <p:nvSpPr>
          <p:cNvPr id="1048604" name="Espace réservé du contenu 1048587"/>
          <p:cNvSpPr>
            <a:spLocks noGrp="1"/>
          </p:cNvSpPr>
          <p:nvPr>
            <p:ph idx="1"/>
          </p:nvPr>
        </p:nvSpPr>
        <p:spPr>
          <a:xfrm>
            <a:off x="0" y="592699"/>
            <a:ext cx="6605708" cy="4869782"/>
          </a:xfrm>
        </p:spPr>
        <p:txBody>
          <a:bodyPr>
            <a:noAutofit/>
          </a:bodyPr>
          <a:lstStyle/>
          <a:p>
            <a:pPr>
              <a:buNone/>
            </a:pPr>
            <a:endParaRPr lang="fr-FR" sz="2400" dirty="0"/>
          </a:p>
          <a:p>
            <a:pPr>
              <a:buNone/>
            </a:pPr>
            <a:r>
              <a:rPr lang="en-US" altLang="fr-FR" sz="2400" dirty="0"/>
              <a:t>Les </a:t>
            </a:r>
            <a:r>
              <a:rPr lang="en-US" altLang="fr-FR" sz="2400" dirty="0" err="1"/>
              <a:t>eaux</a:t>
            </a:r>
            <a:r>
              <a:rPr lang="en-US" altLang="fr-FR" sz="2400" dirty="0"/>
              <a:t> </a:t>
            </a:r>
            <a:r>
              <a:rPr lang="en-US" altLang="fr-FR" sz="2400" dirty="0" err="1"/>
              <a:t>usées</a:t>
            </a:r>
            <a:r>
              <a:rPr lang="en-US" altLang="fr-FR" sz="2400" dirty="0"/>
              <a:t> </a:t>
            </a:r>
            <a:r>
              <a:rPr lang="en-US" altLang="fr-FR" sz="2400" dirty="0" err="1"/>
              <a:t>sont</a:t>
            </a:r>
            <a:r>
              <a:rPr lang="en-US" altLang="fr-FR" sz="2400" dirty="0"/>
              <a:t> </a:t>
            </a:r>
            <a:r>
              <a:rPr lang="en-US" altLang="fr-FR" sz="2400" dirty="0" err="1"/>
              <a:t>traitées sur</a:t>
            </a:r>
            <a:r>
              <a:rPr lang="en-US" altLang="fr-FR" sz="2400" dirty="0"/>
              <a:t> </a:t>
            </a:r>
            <a:r>
              <a:rPr lang="en-US" altLang="fr-FR" sz="2400" dirty="0" err="1"/>
              <a:t>plusieurs</a:t>
            </a:r>
            <a:r>
              <a:rPr lang="en-US" altLang="fr-FR" sz="2400" dirty="0"/>
              <a:t> </a:t>
            </a:r>
            <a:r>
              <a:rPr lang="fr-FR" altLang="en-US" sz="2400" dirty="0"/>
              <a:t>étapes</a:t>
            </a:r>
            <a:r>
              <a:rPr lang="en-US" altLang="fr-FR" sz="2400" dirty="0"/>
              <a:t> </a:t>
            </a:r>
            <a:r>
              <a:rPr lang="en-US" altLang="fr-FR" sz="2400" dirty="0" smtClean="0"/>
              <a:t>:</a:t>
            </a:r>
            <a:endParaRPr lang="zh-CN" altLang="en-US" sz="2400"/>
          </a:p>
          <a:p>
            <a:pPr>
              <a:buNone/>
            </a:pPr>
            <a:endParaRPr lang="en-US" altLang="fr-FR" sz="2400" dirty="0" smtClean="0"/>
          </a:p>
          <a:p>
            <a:pPr marL="457200" indent="-457200">
              <a:buFont typeface="+mj-lt"/>
              <a:buAutoNum type="alphaLcParenR"/>
            </a:pPr>
            <a:r>
              <a:rPr lang="en-US" altLang="fr-FR" sz="2400" u="sng" dirty="0" err="1" smtClean="0"/>
              <a:t>Relèvement</a:t>
            </a:r>
            <a:r>
              <a:rPr lang="en-US" altLang="fr-FR" sz="2400" u="sng" dirty="0"/>
              <a:t>: </a:t>
            </a:r>
            <a:endParaRPr lang="en-US" altLang="fr-FR" sz="2400" u="sng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altLang="fr-FR" sz="2400" dirty="0" err="1" smtClean="0">
                <a:solidFill>
                  <a:srgbClr val="000000"/>
                </a:solidFill>
              </a:rPr>
              <a:t>C'</a:t>
            </a:r>
            <a:r>
              <a:rPr lang="en-US" altLang="fr-FR" sz="2400" dirty="0" err="1" smtClean="0"/>
              <a:t>est</a:t>
            </a:r>
            <a:r>
              <a:rPr lang="en-US" altLang="fr-FR" sz="2400" dirty="0" smtClean="0"/>
              <a:t> </a:t>
            </a:r>
            <a:r>
              <a:rPr lang="en-US" altLang="fr-FR" sz="2400" dirty="0" err="1"/>
              <a:t>une</a:t>
            </a:r>
            <a:r>
              <a:rPr lang="en-US" altLang="fr-FR" sz="2400" dirty="0"/>
              <a:t> </a:t>
            </a:r>
            <a:r>
              <a:rPr lang="en-US" altLang="fr-FR" sz="2400" dirty="0" err="1"/>
              <a:t>sorte</a:t>
            </a:r>
            <a:r>
              <a:rPr lang="en-US" altLang="fr-FR" sz="2400" dirty="0"/>
              <a:t> de </a:t>
            </a:r>
            <a:r>
              <a:rPr lang="en-US" altLang="fr-FR" sz="2400" dirty="0" err="1"/>
              <a:t>pompe</a:t>
            </a:r>
            <a:r>
              <a:rPr lang="en-US" altLang="fr-FR" sz="2400" dirty="0"/>
              <a:t> qui </a:t>
            </a:r>
            <a:r>
              <a:rPr lang="en-US" altLang="fr-FR" sz="2400" dirty="0" err="1"/>
              <a:t>permet</a:t>
            </a:r>
            <a:r>
              <a:rPr lang="en-US" altLang="fr-FR" sz="2400" dirty="0"/>
              <a:t> </a:t>
            </a:r>
            <a:r>
              <a:rPr lang="en-US" altLang="fr-FR" sz="2400" dirty="0" smtClean="0"/>
              <a:t>de</a:t>
            </a:r>
            <a:endParaRPr lang="zh-CN" altLang="en-US" sz="2400">
              <a:solidFill>
                <a:srgbClr val="000000"/>
              </a:solidFill>
            </a:endParaRPr>
          </a:p>
          <a:p>
            <a:pPr marL="457200" indent="-457200">
              <a:spcBef>
                <a:spcPts val="0"/>
              </a:spcBef>
              <a:buNone/>
            </a:pPr>
            <a:r>
              <a:rPr lang="en-US" altLang="fr-FR" sz="2400" dirty="0" err="1" smtClean="0"/>
              <a:t>remonter</a:t>
            </a:r>
            <a:r>
              <a:rPr lang="en-US" altLang="fr-FR" sz="2400" dirty="0" smtClean="0"/>
              <a:t> </a:t>
            </a:r>
            <a:r>
              <a:rPr lang="en-US" altLang="fr-FR" sz="2400" dirty="0"/>
              <a:t>les </a:t>
            </a:r>
            <a:r>
              <a:rPr lang="en-US" altLang="fr-FR" sz="2400" dirty="0" err="1"/>
              <a:t>eaux</a:t>
            </a:r>
            <a:r>
              <a:rPr lang="en-US" altLang="fr-FR" sz="2400" dirty="0"/>
              <a:t> </a:t>
            </a:r>
            <a:r>
              <a:rPr lang="en-US" altLang="fr-FR" sz="2400" dirty="0" err="1"/>
              <a:t>usées</a:t>
            </a:r>
            <a:r>
              <a:rPr lang="en-US" altLang="fr-FR" sz="2400" dirty="0"/>
              <a:t> </a:t>
            </a:r>
            <a:r>
              <a:rPr lang="en-US" altLang="fr-FR" sz="2400" dirty="0" err="1"/>
              <a:t>jusqu'à</a:t>
            </a:r>
            <a:r>
              <a:rPr lang="en-US" altLang="fr-FR" sz="2400" dirty="0"/>
              <a:t> la </a:t>
            </a:r>
            <a:r>
              <a:rPr lang="en-US" altLang="fr-FR" sz="2400" dirty="0" smtClean="0"/>
              <a:t>station</a:t>
            </a:r>
            <a:endParaRPr sz="2400"/>
          </a:p>
          <a:p>
            <a:pPr marL="457200" indent="-457200">
              <a:spcBef>
                <a:spcPts val="0"/>
              </a:spcBef>
              <a:buNone/>
            </a:pPr>
            <a:r>
              <a:rPr lang="en-US" altLang="fr-FR" sz="2400" dirty="0" err="1" smtClean="0"/>
              <a:t>d'épuration</a:t>
            </a:r>
            <a:endParaRPr lang="en-US" altLang="fr-FR" sz="2400" dirty="0" smtClean="0"/>
          </a:p>
          <a:p>
            <a:pPr marL="457200" indent="-457200">
              <a:buFont typeface="+mj-lt"/>
              <a:buAutoNum type="alphaLcParenR"/>
            </a:pPr>
            <a:endParaRPr lang="en-US" altLang="fr-FR" sz="2400" dirty="0" smtClean="0"/>
          </a:p>
          <a:p>
            <a:pPr marL="457200" indent="-457200">
              <a:buFont typeface="+mj-lt"/>
              <a:buAutoNum type="alphaLcParenR" startAt="2"/>
            </a:pPr>
            <a:r>
              <a:rPr lang="en-US" altLang="fr-FR" sz="2400" u="sng" dirty="0" err="1" smtClean="0"/>
              <a:t>Dégrillage</a:t>
            </a:r>
            <a:r>
              <a:rPr lang="en-US" altLang="fr-FR" sz="2400" dirty="0" smtClean="0"/>
              <a:t> </a:t>
            </a:r>
            <a:r>
              <a:rPr lang="en-US" altLang="fr-FR" sz="2400" dirty="0"/>
              <a:t>: </a:t>
            </a:r>
            <a:endParaRPr lang="en-US" altLang="fr-FR" sz="2400" u="sng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altLang="fr-FR" sz="2400" dirty="0" err="1" smtClean="0"/>
              <a:t>l'eau</a:t>
            </a:r>
            <a:r>
              <a:rPr lang="en-US" altLang="fr-FR" sz="2400" dirty="0" smtClean="0"/>
              <a:t> </a:t>
            </a:r>
            <a:r>
              <a:rPr lang="en-US" altLang="fr-FR" sz="2400" dirty="0"/>
              <a:t>traverse </a:t>
            </a:r>
            <a:r>
              <a:rPr lang="en-US" altLang="fr-FR" sz="2400" dirty="0" err="1"/>
              <a:t>une</a:t>
            </a:r>
            <a:r>
              <a:rPr lang="en-US" altLang="fr-FR" sz="2400" dirty="0"/>
              <a:t> </a:t>
            </a:r>
            <a:r>
              <a:rPr lang="en-US" altLang="fr-FR" sz="2400" dirty="0" err="1"/>
              <a:t>sorte</a:t>
            </a:r>
            <a:r>
              <a:rPr lang="en-US" altLang="fr-FR" sz="2400" dirty="0"/>
              <a:t> de grille </a:t>
            </a:r>
            <a:r>
              <a:rPr lang="en-US" altLang="fr-FR" sz="2400" dirty="0">
                <a:solidFill>
                  <a:srgbClr val="000000"/>
                </a:solidFill>
              </a:rPr>
              <a:t>ce</a:t>
            </a:r>
            <a:r>
              <a:rPr lang="en-US" altLang="fr-FR" sz="2400" dirty="0"/>
              <a:t> qui</a:t>
            </a:r>
            <a:endParaRPr lang="en-US" altLang="fr-FR" sz="24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altLang="fr-FR" sz="2400" dirty="0" err="1" smtClean="0"/>
              <a:t>permet d'enlever</a:t>
            </a:r>
            <a:r>
              <a:rPr lang="en-US" altLang="fr-FR" sz="2400" dirty="0" smtClean="0"/>
              <a:t> </a:t>
            </a:r>
            <a:r>
              <a:rPr lang="en-US" altLang="fr-FR" sz="2400" dirty="0"/>
              <a:t>les </a:t>
            </a:r>
            <a:r>
              <a:rPr lang="en-US" altLang="fr-FR" sz="2400" dirty="0" err="1"/>
              <a:t>déchets</a:t>
            </a:r>
            <a:r>
              <a:rPr lang="en-US" altLang="fr-FR" sz="2400" dirty="0"/>
              <a:t> </a:t>
            </a:r>
            <a:r>
              <a:rPr lang="en-US" altLang="fr-FR" sz="2400" dirty="0" err="1"/>
              <a:t>solides</a:t>
            </a:r>
            <a:endParaRPr lang="en-US" altLang="fr-FR" sz="2400" dirty="0" smtClean="0"/>
          </a:p>
          <a:p>
            <a:pPr marL="457200" indent="-457200">
              <a:spcBef>
                <a:spcPts val="0"/>
              </a:spcBef>
              <a:buNone/>
            </a:pPr>
            <a:r>
              <a:rPr lang="en-US" altLang="fr-FR" sz="2400" dirty="0" err="1" smtClean="0"/>
              <a:t>imposants </a:t>
            </a:r>
            <a:r>
              <a:rPr lang="en-US" altLang="fr-FR" sz="2400" dirty="0" smtClean="0"/>
              <a:t>(</a:t>
            </a:r>
            <a:r>
              <a:rPr lang="en-US" altLang="fr-FR" sz="2400" dirty="0" err="1" smtClean="0"/>
              <a:t>mouchoirs</a:t>
            </a:r>
            <a:r>
              <a:rPr lang="en-US" altLang="fr-FR" sz="2400" dirty="0"/>
              <a:t>, </a:t>
            </a:r>
            <a:r>
              <a:rPr lang="en-US" altLang="fr-FR" sz="2400" dirty="0" err="1"/>
              <a:t>feuilles</a:t>
            </a:r>
            <a:r>
              <a:rPr lang="en-US" altLang="fr-FR" sz="2400" dirty="0"/>
              <a:t>...)  </a:t>
            </a:r>
            <a:endParaRPr lang="en-US" altLang="fr-FR" sz="2400" dirty="0" smtClean="0"/>
          </a:p>
        </p:txBody>
      </p:sp>
      <p:pic>
        <p:nvPicPr>
          <p:cNvPr id="2097153" name="Image 2097157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6261634" y="2656056"/>
            <a:ext cx="2489919" cy="1807259"/>
          </a:xfrm>
          <a:prstGeom prst="rect">
            <a:avLst/>
          </a:prstGeom>
        </p:spPr>
      </p:pic>
      <p:pic>
        <p:nvPicPr>
          <p:cNvPr id="2097154" name="Image 2097158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6261633" y="5080437"/>
            <a:ext cx="2254788" cy="172580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Espace réservé du contenu 1048590"/>
          <p:cNvSpPr>
            <a:spLocks noGrp="1"/>
          </p:cNvSpPr>
          <p:nvPr>
            <p:ph idx="1"/>
          </p:nvPr>
        </p:nvSpPr>
        <p:spPr>
          <a:xfrm>
            <a:off x="416987" y="276693"/>
            <a:ext cx="7886700" cy="5327273"/>
          </a:xfrm>
        </p:spPr>
        <p:txBody>
          <a:bodyPr>
            <a:normAutofit fontScale="96000"/>
          </a:bodyPr>
          <a:lstStyle/>
          <a:p>
            <a:pPr marL="514350" indent="-514350">
              <a:buFont typeface="+mj-lt"/>
              <a:buAutoNum type="alphaLcParenR" startAt="3"/>
            </a:pPr>
            <a:r>
              <a:rPr lang="en-US" altLang="fr-FR" sz="2500" u="sng" dirty="0"/>
              <a:t>Dessablage ou deshuilage: </a:t>
            </a:r>
            <a:endParaRPr lang="en-US" altLang="fr-FR" sz="2500" u="sng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altLang="fr-FR" sz="2500" dirty="0" smtClean="0"/>
              <a:t>Le </a:t>
            </a:r>
            <a:r>
              <a:rPr lang="en-US" altLang="fr-FR" sz="2500" dirty="0"/>
              <a:t>sable et les graviers se déposent au fond du </a:t>
            </a:r>
            <a:r>
              <a:rPr lang="en-US" altLang="fr-FR" sz="2500" dirty="0" err="1"/>
              <a:t>bassin</a:t>
            </a:r>
            <a:endParaRPr lang="en-US" altLang="fr-FR" sz="2500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altLang="fr-FR" sz="2500" dirty="0" err="1" smtClean="0"/>
              <a:t>tandis que</a:t>
            </a:r>
            <a:r>
              <a:rPr lang="en-US" altLang="fr-FR" sz="2500" dirty="0" smtClean="0"/>
              <a:t> </a:t>
            </a:r>
            <a:r>
              <a:rPr lang="en-US" altLang="fr-FR" sz="2500" dirty="0"/>
              <a:t>les graisses montent </a:t>
            </a:r>
            <a:r>
              <a:rPr lang="fr-FR" altLang="en-US" sz="2500" dirty="0"/>
              <a:t>à la</a:t>
            </a:r>
            <a:r>
              <a:rPr lang="en-US" altLang="fr-FR" sz="2500" dirty="0"/>
              <a:t> surface.</a:t>
            </a:r>
            <a:endParaRPr lang="en-US" altLang="fr-FR" sz="2500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altLang="fr-FR" sz="2500" dirty="0"/>
              <a:t>On peut </a:t>
            </a:r>
            <a:r>
              <a:rPr lang="en-US" altLang="fr-FR" sz="2500" dirty="0" err="1"/>
              <a:t>alors</a:t>
            </a:r>
            <a:r>
              <a:rPr lang="en-US" altLang="fr-FR" sz="2500" dirty="0"/>
              <a:t> </a:t>
            </a:r>
            <a:r>
              <a:rPr lang="en-US" altLang="fr-FR" sz="2500" dirty="0" smtClean="0"/>
              <a:t>tout </a:t>
            </a:r>
            <a:r>
              <a:rPr lang="en-US" altLang="fr-FR" sz="2500" dirty="0" err="1" smtClean="0"/>
              <a:t>retirer</a:t>
            </a:r>
            <a:r>
              <a:rPr lang="en-US" altLang="fr-FR" sz="2500" dirty="0"/>
              <a:t>.</a:t>
            </a:r>
            <a:endParaRPr lang="en-US" altLang="fr-FR" sz="2500" dirty="0" smtClean="0"/>
          </a:p>
          <a:p>
            <a:endParaRPr lang="fr-FR" sz="2500" dirty="0"/>
          </a:p>
          <a:p>
            <a:endParaRPr lang="fr-FR" sz="2500" dirty="0"/>
          </a:p>
          <a:p>
            <a:endParaRPr lang="fr-FR" sz="2500" dirty="0"/>
          </a:p>
          <a:p>
            <a:pPr>
              <a:buNone/>
            </a:pPr>
            <a:endParaRPr lang="fr-FR" sz="2500" dirty="0"/>
          </a:p>
          <a:p>
            <a:pPr marL="514350" indent="-514350">
              <a:buFont typeface="+mj-lt"/>
              <a:buAutoNum type="alphaLcParenR" startAt="4"/>
            </a:pPr>
            <a:r>
              <a:rPr lang="en-US" altLang="fr-FR" sz="2500" u="sng" dirty="0" smtClean="0"/>
              <a:t>D</a:t>
            </a:r>
            <a:r>
              <a:rPr lang="fr-FR" altLang="en-US" sz="2500" u="sng" dirty="0"/>
              <a:t>é</a:t>
            </a:r>
            <a:r>
              <a:rPr lang="en-US" altLang="fr-FR" sz="2500" u="sng" dirty="0" err="1"/>
              <a:t>cantation</a:t>
            </a:r>
            <a:r>
              <a:rPr lang="en-US" altLang="fr-FR" sz="2500" u="sng" dirty="0"/>
              <a:t> </a:t>
            </a:r>
            <a:r>
              <a:rPr lang="en-US" altLang="fr-FR" sz="2500" u="sng" dirty="0" err="1"/>
              <a:t>primaire</a:t>
            </a:r>
            <a:r>
              <a:rPr lang="en-US" altLang="fr-FR" sz="2500" u="sng" dirty="0"/>
              <a:t>: </a:t>
            </a:r>
            <a:endParaRPr lang="en-US" altLang="fr-FR" sz="2500" u="sng" dirty="0" smtClean="0"/>
          </a:p>
          <a:p>
            <a:pPr marL="514350" indent="-514350">
              <a:spcBef>
                <a:spcPts val="0"/>
              </a:spcBef>
              <a:buNone/>
            </a:pPr>
            <a:r>
              <a:rPr lang="en-US" altLang="fr-FR" sz="2500" dirty="0" smtClean="0"/>
              <a:t>Les </a:t>
            </a:r>
            <a:r>
              <a:rPr lang="en-US" altLang="fr-FR" sz="2500" dirty="0" err="1"/>
              <a:t>autres</a:t>
            </a:r>
            <a:r>
              <a:rPr lang="en-US" altLang="fr-FR" sz="2500" dirty="0"/>
              <a:t> </a:t>
            </a:r>
            <a:r>
              <a:rPr lang="en-US" altLang="fr-FR" sz="2500" dirty="0" err="1"/>
              <a:t>mati</a:t>
            </a:r>
            <a:r>
              <a:rPr lang="fr-FR" altLang="en-US" sz="2500" dirty="0" err="1"/>
              <a:t>è</a:t>
            </a:r>
            <a:r>
              <a:rPr lang="en-US" altLang="fr-FR" sz="2500" dirty="0" err="1"/>
              <a:t>res</a:t>
            </a:r>
            <a:r>
              <a:rPr lang="en-US" altLang="fr-FR" sz="2500" dirty="0"/>
              <a:t> se d</a:t>
            </a:r>
            <a:r>
              <a:rPr lang="fr-FR" altLang="en-US" sz="2500" dirty="0"/>
              <a:t>é</a:t>
            </a:r>
            <a:r>
              <a:rPr lang="en-US" altLang="fr-FR" sz="2500" dirty="0" err="1"/>
              <a:t>posent</a:t>
            </a:r>
            <a:r>
              <a:rPr lang="en-US" altLang="fr-FR" sz="2500" dirty="0"/>
              <a:t> au fond du </a:t>
            </a:r>
            <a:r>
              <a:rPr lang="en-US" altLang="fr-FR" sz="2500" dirty="0" err="1" smtClean="0"/>
              <a:t>bassin</a:t>
            </a:r>
            <a:r>
              <a:rPr lang="en-US" altLang="fr-FR" sz="2500" dirty="0" smtClean="0"/>
              <a:t> : </a:t>
            </a:r>
            <a:r>
              <a:rPr lang="en-US" altLang="fr-FR" sz="2500" dirty="0" err="1" smtClean="0"/>
              <a:t>ce</a:t>
            </a:r>
            <a:endParaRPr lang="en-US" altLang="fr-FR" sz="2500" dirty="0"/>
          </a:p>
          <a:p>
            <a:pPr marL="514350" indent="-514350">
              <a:spcBef>
                <a:spcPts val="0"/>
              </a:spcBef>
              <a:buNone/>
            </a:pPr>
            <a:r>
              <a:rPr lang="en-US" altLang="fr-FR" sz="2500" dirty="0" err="1" smtClean="0"/>
              <a:t>sont </a:t>
            </a:r>
            <a:r>
              <a:rPr lang="en-US" altLang="fr-FR" sz="2500" dirty="0" smtClean="0"/>
              <a:t>les </a:t>
            </a:r>
            <a:r>
              <a:rPr lang="en-US" altLang="fr-FR" sz="2500" dirty="0" err="1" smtClean="0"/>
              <a:t>boues</a:t>
            </a:r>
            <a:r>
              <a:rPr lang="en-US" altLang="fr-FR" sz="2500" dirty="0" smtClean="0"/>
              <a:t> </a:t>
            </a:r>
            <a:r>
              <a:rPr lang="en-US" altLang="fr-FR" sz="2500" dirty="0" err="1"/>
              <a:t>primaires</a:t>
            </a:r>
            <a:r>
              <a:rPr lang="en-US" altLang="fr-FR" sz="2500" dirty="0"/>
              <a:t>. </a:t>
            </a:r>
          </a:p>
          <a:p>
            <a:pPr marL="514350" indent="-514350">
              <a:spcBef>
                <a:spcPts val="0"/>
              </a:spcBef>
              <a:buNone/>
            </a:pPr>
            <a:r>
              <a:rPr lang="en-US" altLang="fr-FR" sz="2500" dirty="0" err="1" smtClean="0"/>
              <a:t>Elles</a:t>
            </a:r>
            <a:r>
              <a:rPr lang="en-US" altLang="fr-FR" sz="2500" dirty="0" smtClean="0"/>
              <a:t> </a:t>
            </a:r>
            <a:r>
              <a:rPr lang="en-US" altLang="fr-FR" sz="2500" dirty="0" err="1"/>
              <a:t>sont</a:t>
            </a:r>
            <a:r>
              <a:rPr lang="en-US" altLang="fr-FR" sz="2500" dirty="0"/>
              <a:t> </a:t>
            </a:r>
            <a:r>
              <a:rPr lang="en-US" altLang="fr-FR" sz="2500" dirty="0" err="1"/>
              <a:t>ensuite</a:t>
            </a:r>
            <a:r>
              <a:rPr lang="en-US" altLang="fr-FR" sz="2500" dirty="0"/>
              <a:t> r</a:t>
            </a:r>
            <a:r>
              <a:rPr lang="fr-FR" altLang="en-US" sz="2500" dirty="0"/>
              <a:t>é</a:t>
            </a:r>
            <a:r>
              <a:rPr lang="en-US" altLang="fr-FR" sz="2500" dirty="0"/>
              <a:t>cup</a:t>
            </a:r>
            <a:r>
              <a:rPr lang="fr-FR" altLang="en-US" sz="2500" dirty="0"/>
              <a:t>é</a:t>
            </a:r>
            <a:r>
              <a:rPr lang="en-US" altLang="fr-FR" sz="2500" dirty="0"/>
              <a:t>r</a:t>
            </a:r>
            <a:r>
              <a:rPr lang="fr-FR" altLang="en-US" sz="2500" dirty="0"/>
              <a:t>é</a:t>
            </a:r>
            <a:r>
              <a:rPr lang="en-US" altLang="fr-FR" sz="2500" dirty="0" err="1"/>
              <a:t>es</a:t>
            </a:r>
            <a:r>
              <a:rPr lang="en-US" altLang="fr-FR" sz="2500" dirty="0"/>
              <a:t> pour </a:t>
            </a:r>
            <a:r>
              <a:rPr lang="fr-FR" altLang="en-US" sz="2500" dirty="0"/>
              <a:t>ê</a:t>
            </a:r>
            <a:r>
              <a:rPr lang="en-US" altLang="fr-FR" sz="2500" dirty="0" err="1" smtClean="0"/>
              <a:t>tre</a:t>
            </a:r>
            <a:r>
              <a:rPr lang="en-US" altLang="fr-FR" sz="2500" dirty="0" smtClean="0"/>
              <a:t> </a:t>
            </a:r>
            <a:r>
              <a:rPr lang="en-US" altLang="fr-FR" sz="2500" dirty="0"/>
              <a:t>traitées.</a:t>
            </a:r>
            <a:endParaRPr lang="fr-FR" sz="2500" dirty="0"/>
          </a:p>
        </p:txBody>
      </p:sp>
      <p:pic>
        <p:nvPicPr>
          <p:cNvPr id="2097155" name="Image 2097155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4303049" y="1328731"/>
            <a:ext cx="4286684" cy="1957252"/>
          </a:xfrm>
          <a:prstGeom prst="rect">
            <a:avLst/>
          </a:prstGeom>
        </p:spPr>
      </p:pic>
      <p:pic>
        <p:nvPicPr>
          <p:cNvPr id="2097156" name="Image 2097156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 rot="16439">
            <a:off x="6423250" y="4362696"/>
            <a:ext cx="2451463" cy="185295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ZoneTexte 1048586"/>
          <p:cNvSpPr txBox="1"/>
          <p:nvPr/>
        </p:nvSpPr>
        <p:spPr>
          <a:xfrm>
            <a:off x="0" y="186324"/>
            <a:ext cx="9143999" cy="18186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 startAt="5"/>
            </a:pPr>
            <a:r>
              <a:rPr lang="en-US" altLang="fr-FR" sz="2400" u="sng" dirty="0" err="1" smtClean="0">
                <a:solidFill>
                  <a:srgbClr val="000000"/>
                </a:solidFill>
              </a:rPr>
              <a:t>Bassin</a:t>
            </a:r>
            <a:r>
              <a:rPr lang="en-US" altLang="fr-FR" sz="2400" u="sng" dirty="0" smtClean="0">
                <a:solidFill>
                  <a:srgbClr val="000000"/>
                </a:solidFill>
              </a:rPr>
              <a:t> </a:t>
            </a:r>
            <a:r>
              <a:rPr lang="en-US" altLang="fr-FR" sz="2400" u="sng" dirty="0" err="1">
                <a:solidFill>
                  <a:srgbClr val="000000"/>
                </a:solidFill>
              </a:rPr>
              <a:t>d'a</a:t>
            </a:r>
            <a:r>
              <a:rPr lang="fr-FR" altLang="en-US" sz="2400" u="sng" dirty="0">
                <a:solidFill>
                  <a:srgbClr val="000000"/>
                </a:solidFill>
              </a:rPr>
              <a:t>é</a:t>
            </a:r>
            <a:r>
              <a:rPr lang="en-US" altLang="fr-FR" sz="2400" u="sng" dirty="0">
                <a:solidFill>
                  <a:srgbClr val="000000"/>
                </a:solidFill>
              </a:rPr>
              <a:t>ration : </a:t>
            </a:r>
            <a:endParaRPr lang="en-US" altLang="fr-FR" sz="2400" u="sng" dirty="0" smtClean="0">
              <a:solidFill>
                <a:srgbClr val="000000"/>
              </a:solidFill>
            </a:endParaRPr>
          </a:p>
          <a:p>
            <a:pPr marL="457200" indent="-457200"/>
            <a:r>
              <a:rPr lang="en-US" altLang="fr-FR" sz="2400" dirty="0" err="1" smtClean="0">
                <a:solidFill>
                  <a:srgbClr val="000000"/>
                </a:solidFill>
              </a:rPr>
              <a:t>L'eau</a:t>
            </a:r>
            <a:r>
              <a:rPr lang="en-US" altLang="fr-FR" sz="2400" dirty="0" smtClean="0">
                <a:solidFill>
                  <a:srgbClr val="000000"/>
                </a:solidFill>
              </a:rPr>
              <a:t> </a:t>
            </a:r>
            <a:r>
              <a:rPr lang="en-US" altLang="fr-FR" sz="2400" dirty="0">
                <a:solidFill>
                  <a:srgbClr val="000000"/>
                </a:solidFill>
              </a:rPr>
              <a:t>s</a:t>
            </a:r>
            <a:r>
              <a:rPr lang="fr-FR" altLang="en-US" sz="2400" dirty="0">
                <a:solidFill>
                  <a:srgbClr val="000000"/>
                </a:solidFill>
              </a:rPr>
              <a:t>é</a:t>
            </a:r>
            <a:r>
              <a:rPr lang="en-US" altLang="fr-FR" sz="2400" dirty="0" err="1">
                <a:solidFill>
                  <a:srgbClr val="000000"/>
                </a:solidFill>
              </a:rPr>
              <a:t>journe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dans</a:t>
            </a:r>
            <a:r>
              <a:rPr lang="en-US" altLang="fr-FR" sz="2400" dirty="0">
                <a:solidFill>
                  <a:srgbClr val="000000"/>
                </a:solidFill>
              </a:rPr>
              <a:t> un </a:t>
            </a:r>
            <a:r>
              <a:rPr lang="en-US" altLang="fr-FR" sz="2400" dirty="0" err="1">
                <a:solidFill>
                  <a:srgbClr val="000000"/>
                </a:solidFill>
              </a:rPr>
              <a:t>bassin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fr-FR" altLang="en-US" sz="2400" dirty="0">
                <a:solidFill>
                  <a:srgbClr val="000000"/>
                </a:solidFill>
              </a:rPr>
              <a:t>à</a:t>
            </a:r>
            <a:r>
              <a:rPr lang="en-US" altLang="fr-FR" sz="2400" dirty="0">
                <a:solidFill>
                  <a:srgbClr val="000000"/>
                </a:solidFill>
              </a:rPr>
              <a:t> "</a:t>
            </a:r>
            <a:r>
              <a:rPr lang="en-US" altLang="fr-FR" sz="2400" dirty="0" err="1">
                <a:solidFill>
                  <a:srgbClr val="000000"/>
                </a:solidFill>
              </a:rPr>
              <a:t>boues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activit</a:t>
            </a:r>
            <a:r>
              <a:rPr lang="fr-FR" altLang="en-US" sz="2400" dirty="0">
                <a:solidFill>
                  <a:srgbClr val="000000"/>
                </a:solidFill>
              </a:rPr>
              <a:t>é</a:t>
            </a:r>
            <a:r>
              <a:rPr lang="en-US" altLang="fr-FR" sz="2400" dirty="0" err="1" smtClean="0">
                <a:solidFill>
                  <a:srgbClr val="000000"/>
                </a:solidFill>
              </a:rPr>
              <a:t>es</a:t>
            </a:r>
            <a:r>
              <a:rPr lang="en-US" altLang="fr-FR" sz="2400" dirty="0" smtClean="0">
                <a:solidFill>
                  <a:srgbClr val="000000"/>
                </a:solidFill>
              </a:rPr>
              <a:t>“ : </a:t>
            </a:r>
            <a:r>
              <a:rPr lang="en-US" altLang="fr-FR" sz="2400" dirty="0" err="1" smtClean="0">
                <a:solidFill>
                  <a:srgbClr val="000000"/>
                </a:solidFill>
              </a:rPr>
              <a:t>ce</a:t>
            </a:r>
            <a:r>
              <a:rPr lang="en-US" altLang="fr-FR" sz="2400" dirty="0" smtClean="0">
                <a:solidFill>
                  <a:srgbClr val="000000"/>
                </a:solidFill>
              </a:rPr>
              <a:t> </a:t>
            </a:r>
            <a:r>
              <a:rPr lang="en-US" altLang="fr-FR" sz="2400" dirty="0" err="1" smtClean="0">
                <a:solidFill>
                  <a:srgbClr val="000000"/>
                </a:solidFill>
              </a:rPr>
              <a:t>sont</a:t>
            </a:r>
            <a:endParaRPr lang="en-US" altLang="fr-FR" sz="2400" dirty="0">
              <a:solidFill>
                <a:srgbClr val="000000"/>
              </a:solidFill>
            </a:endParaRPr>
          </a:p>
          <a:p>
            <a:pPr marL="457200" indent="-457200"/>
            <a:r>
              <a:rPr lang="en-US" altLang="fr-FR" sz="2400" dirty="0" smtClean="0">
                <a:solidFill>
                  <a:srgbClr val="000000"/>
                </a:solidFill>
              </a:rPr>
              <a:t>des </a:t>
            </a:r>
            <a:r>
              <a:rPr lang="en-US" altLang="fr-FR" sz="2400" dirty="0" err="1">
                <a:solidFill>
                  <a:srgbClr val="000000"/>
                </a:solidFill>
              </a:rPr>
              <a:t>boues</a:t>
            </a:r>
            <a:r>
              <a:rPr lang="en-US" altLang="fr-FR" sz="2400" dirty="0">
                <a:solidFill>
                  <a:srgbClr val="000000"/>
                </a:solidFill>
              </a:rPr>
              <a:t> qui </a:t>
            </a:r>
            <a:r>
              <a:rPr lang="en-US" altLang="fr-FR" sz="2400" dirty="0" err="1">
                <a:solidFill>
                  <a:srgbClr val="000000"/>
                </a:solidFill>
              </a:rPr>
              <a:t>contiennent</a:t>
            </a:r>
            <a:r>
              <a:rPr lang="en-US" altLang="fr-FR" sz="2400" dirty="0">
                <a:solidFill>
                  <a:srgbClr val="000000"/>
                </a:solidFill>
              </a:rPr>
              <a:t> des micro-</a:t>
            </a:r>
            <a:r>
              <a:rPr lang="en-US" altLang="fr-FR" sz="2400" dirty="0" err="1">
                <a:solidFill>
                  <a:srgbClr val="000000"/>
                </a:solidFill>
              </a:rPr>
              <a:t>organismes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smtClean="0">
                <a:solidFill>
                  <a:srgbClr val="000000"/>
                </a:solidFill>
              </a:rPr>
              <a:t>qui</a:t>
            </a:r>
            <a:endParaRPr sz="2400"/>
          </a:p>
          <a:p>
            <a:pPr marL="457200" indent="-457200"/>
            <a:r>
              <a:rPr lang="en-US" altLang="fr-FR" sz="2400" dirty="0" smtClean="0">
                <a:solidFill>
                  <a:srgbClr val="000000"/>
                </a:solidFill>
              </a:rPr>
              <a:t>d</a:t>
            </a:r>
            <a:r>
              <a:rPr lang="fr-FR" altLang="en-US" sz="2400" dirty="0">
                <a:solidFill>
                  <a:srgbClr val="000000"/>
                </a:solidFill>
              </a:rPr>
              <a:t>é</a:t>
            </a:r>
            <a:r>
              <a:rPr lang="en-US" altLang="fr-FR" sz="2400" dirty="0" err="1">
                <a:solidFill>
                  <a:srgbClr val="000000"/>
                </a:solidFill>
              </a:rPr>
              <a:t>gradent</a:t>
            </a:r>
            <a:r>
              <a:rPr lang="en-US" altLang="fr-FR" sz="2400" dirty="0">
                <a:solidFill>
                  <a:srgbClr val="000000"/>
                </a:solidFill>
              </a:rPr>
              <a:t> les </a:t>
            </a:r>
            <a:r>
              <a:rPr lang="en-US" altLang="fr-FR" sz="2400" dirty="0" err="1">
                <a:solidFill>
                  <a:srgbClr val="000000"/>
                </a:solidFill>
              </a:rPr>
              <a:t>bact</a:t>
            </a:r>
            <a:r>
              <a:rPr lang="fr-FR" altLang="en-US" sz="2400" dirty="0">
                <a:solidFill>
                  <a:srgbClr val="000000"/>
                </a:solidFill>
              </a:rPr>
              <a:t>é</a:t>
            </a:r>
            <a:r>
              <a:rPr lang="en-US" altLang="fr-FR" sz="2400" dirty="0" err="1">
                <a:solidFill>
                  <a:srgbClr val="000000"/>
                </a:solidFill>
              </a:rPr>
              <a:t>ries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restantes</a:t>
            </a:r>
            <a:r>
              <a:rPr lang="en-US" altLang="fr-FR" sz="2400" dirty="0">
                <a:solidFill>
                  <a:srgbClr val="000000"/>
                </a:solidFill>
              </a:rPr>
              <a:t>.</a:t>
            </a:r>
            <a:endParaRPr lang="fr-FR" sz="2400" dirty="0">
              <a:solidFill>
                <a:srgbClr val="000000"/>
              </a:solidFill>
            </a:endParaRPr>
          </a:p>
        </p:txBody>
      </p:sp>
      <p:pic>
        <p:nvPicPr>
          <p:cNvPr id="2097157" name="Image 2097153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260409" y="1963367"/>
            <a:ext cx="4894818" cy="1648956"/>
          </a:xfrm>
          <a:prstGeom prst="rect">
            <a:avLst/>
          </a:prstGeom>
        </p:spPr>
      </p:pic>
      <p:sp>
        <p:nvSpPr>
          <p:cNvPr id="1048607" name="ZoneTexte 1048587"/>
          <p:cNvSpPr txBox="1"/>
          <p:nvPr/>
        </p:nvSpPr>
        <p:spPr>
          <a:xfrm>
            <a:off x="0" y="3288831"/>
            <a:ext cx="9144000" cy="1818639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LcParenR" startAt="6"/>
            </a:pPr>
            <a:r>
              <a:rPr lang="en-US" altLang="fr-FR" sz="2400" u="sng" dirty="0" smtClean="0">
                <a:solidFill>
                  <a:srgbClr val="000000"/>
                </a:solidFill>
              </a:rPr>
              <a:t>Clarification </a:t>
            </a:r>
            <a:r>
              <a:rPr lang="en-US" altLang="fr-FR" sz="2400" u="sng" dirty="0">
                <a:solidFill>
                  <a:srgbClr val="000000"/>
                </a:solidFill>
              </a:rPr>
              <a:t>: </a:t>
            </a:r>
            <a:endParaRPr lang="en-US" altLang="fr-FR" sz="2400" u="sng" dirty="0" smtClean="0">
              <a:solidFill>
                <a:srgbClr val="000000"/>
              </a:solidFill>
            </a:endParaRPr>
          </a:p>
          <a:p>
            <a:pPr marL="457200" indent="-457200"/>
            <a:r>
              <a:rPr lang="en-US" altLang="fr-FR" sz="2400" dirty="0" err="1" smtClean="0">
                <a:solidFill>
                  <a:srgbClr val="000000"/>
                </a:solidFill>
              </a:rPr>
              <a:t>L'eau</a:t>
            </a:r>
            <a:r>
              <a:rPr lang="en-US" altLang="fr-FR" sz="2400" dirty="0" smtClean="0">
                <a:solidFill>
                  <a:srgbClr val="000000"/>
                </a:solidFill>
              </a:rPr>
              <a:t> </a:t>
            </a:r>
            <a:r>
              <a:rPr lang="fr-FR" altLang="en-US" sz="2400" dirty="0">
                <a:solidFill>
                  <a:srgbClr val="000000"/>
                </a:solidFill>
              </a:rPr>
              <a:t>é</a:t>
            </a:r>
            <a:r>
              <a:rPr lang="en-US" altLang="fr-FR" sz="2400" dirty="0" err="1">
                <a:solidFill>
                  <a:srgbClr val="000000"/>
                </a:solidFill>
              </a:rPr>
              <a:t>pur</a:t>
            </a:r>
            <a:r>
              <a:rPr lang="fr-FR" altLang="en-US" sz="2400" dirty="0">
                <a:solidFill>
                  <a:srgbClr val="000000"/>
                </a:solidFill>
              </a:rPr>
              <a:t>é</a:t>
            </a:r>
            <a:r>
              <a:rPr lang="en-US" altLang="fr-FR" sz="2400" dirty="0">
                <a:solidFill>
                  <a:srgbClr val="000000"/>
                </a:solidFill>
              </a:rPr>
              <a:t>e </a:t>
            </a:r>
            <a:r>
              <a:rPr lang="en-US" altLang="fr-FR" sz="2400" dirty="0" err="1">
                <a:solidFill>
                  <a:srgbClr val="000000"/>
                </a:solidFill>
              </a:rPr>
              <a:t>est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alors</a:t>
            </a:r>
            <a:r>
              <a:rPr lang="en-US" altLang="fr-FR" sz="2400" dirty="0">
                <a:solidFill>
                  <a:srgbClr val="000000"/>
                </a:solidFill>
              </a:rPr>
              <a:t> s</a:t>
            </a:r>
            <a:r>
              <a:rPr lang="fr-FR" altLang="en-US" sz="2400" dirty="0">
                <a:solidFill>
                  <a:srgbClr val="000000"/>
                </a:solidFill>
              </a:rPr>
              <a:t>é</a:t>
            </a:r>
            <a:r>
              <a:rPr lang="en-US" altLang="fr-FR" sz="2400" dirty="0">
                <a:solidFill>
                  <a:srgbClr val="000000"/>
                </a:solidFill>
              </a:rPr>
              <a:t>par</a:t>
            </a:r>
            <a:r>
              <a:rPr lang="fr-FR" altLang="en-US" sz="2400" dirty="0">
                <a:solidFill>
                  <a:srgbClr val="000000"/>
                </a:solidFill>
              </a:rPr>
              <a:t>é</a:t>
            </a:r>
            <a:r>
              <a:rPr lang="en-US" altLang="fr-FR" sz="2400" dirty="0">
                <a:solidFill>
                  <a:srgbClr val="000000"/>
                </a:solidFill>
              </a:rPr>
              <a:t>e des </a:t>
            </a:r>
            <a:r>
              <a:rPr lang="en-US" altLang="fr-FR" sz="2400" dirty="0" err="1">
                <a:solidFill>
                  <a:srgbClr val="000000"/>
                </a:solidFill>
              </a:rPr>
              <a:t>bact</a:t>
            </a:r>
            <a:r>
              <a:rPr lang="fr-FR" altLang="en-US" sz="2400" dirty="0">
                <a:solidFill>
                  <a:srgbClr val="000000"/>
                </a:solidFill>
              </a:rPr>
              <a:t>é</a:t>
            </a:r>
            <a:r>
              <a:rPr lang="en-US" altLang="fr-FR" sz="2400" dirty="0" err="1" smtClean="0">
                <a:solidFill>
                  <a:srgbClr val="000000"/>
                </a:solidFill>
              </a:rPr>
              <a:t>ries</a:t>
            </a:r>
            <a:r>
              <a:rPr lang="en-US" altLang="fr-FR" sz="2400" dirty="0" smtClean="0">
                <a:solidFill>
                  <a:srgbClr val="000000"/>
                </a:solidFill>
              </a:rPr>
              <a:t>, qui </a:t>
            </a:r>
            <a:r>
              <a:rPr lang="en-US" altLang="fr-FR" sz="2400" dirty="0" err="1" smtClean="0">
                <a:solidFill>
                  <a:srgbClr val="000000"/>
                </a:solidFill>
              </a:rPr>
              <a:t>restent</a:t>
            </a:r>
            <a:r>
              <a:rPr lang="en-US" altLang="fr-FR" sz="2400" dirty="0" smtClean="0">
                <a:solidFill>
                  <a:srgbClr val="000000"/>
                </a:solidFill>
              </a:rPr>
              <a:t> </a:t>
            </a:r>
            <a:r>
              <a:rPr lang="en-US" altLang="fr-FR" sz="2400" dirty="0" err="1" smtClean="0">
                <a:solidFill>
                  <a:srgbClr val="000000"/>
                </a:solidFill>
              </a:rPr>
              <a:t>dans</a:t>
            </a:r>
            <a:endParaRPr lang="zh-CN" altLang="en-US" sz="2400">
              <a:solidFill>
                <a:srgbClr val="000000"/>
              </a:solidFill>
            </a:endParaRPr>
          </a:p>
          <a:p>
            <a:pPr marL="457200" indent="-457200"/>
            <a:r>
              <a:rPr lang="en-US" altLang="fr-FR" sz="2400" dirty="0" smtClean="0">
                <a:solidFill>
                  <a:srgbClr val="000000"/>
                </a:solidFill>
              </a:rPr>
              <a:t>les </a:t>
            </a:r>
            <a:r>
              <a:rPr lang="en-US" altLang="fr-FR" sz="2400" dirty="0" err="1" smtClean="0">
                <a:solidFill>
                  <a:srgbClr val="000000"/>
                </a:solidFill>
              </a:rPr>
              <a:t>boues</a:t>
            </a:r>
            <a:r>
              <a:rPr lang="en-US" altLang="fr-FR" sz="2400" dirty="0" smtClean="0">
                <a:solidFill>
                  <a:srgbClr val="000000"/>
                </a:solidFill>
              </a:rPr>
              <a:t>,  par d</a:t>
            </a:r>
            <a:r>
              <a:rPr lang="fr-FR" altLang="en-US" sz="2400" dirty="0">
                <a:solidFill>
                  <a:srgbClr val="000000"/>
                </a:solidFill>
              </a:rPr>
              <a:t>é</a:t>
            </a:r>
            <a:r>
              <a:rPr lang="en-US" altLang="fr-FR" sz="2400" dirty="0" err="1">
                <a:solidFill>
                  <a:srgbClr val="000000"/>
                </a:solidFill>
              </a:rPr>
              <a:t>cantation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 smtClean="0">
                <a:solidFill>
                  <a:srgbClr val="000000"/>
                </a:solidFill>
              </a:rPr>
              <a:t>dans</a:t>
            </a:r>
            <a:r>
              <a:rPr lang="en-US" altLang="fr-FR" sz="2400" dirty="0" smtClean="0">
                <a:solidFill>
                  <a:srgbClr val="000000"/>
                </a:solidFill>
              </a:rPr>
              <a:t> des </a:t>
            </a:r>
            <a:r>
              <a:rPr lang="en-US" altLang="fr-FR" sz="2400" dirty="0" err="1">
                <a:solidFill>
                  <a:srgbClr val="000000"/>
                </a:solidFill>
              </a:rPr>
              <a:t>bassins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appel</a:t>
            </a:r>
            <a:r>
              <a:rPr lang="fr-FR" altLang="en-US" sz="2400" dirty="0">
                <a:solidFill>
                  <a:srgbClr val="000000"/>
                </a:solidFill>
              </a:rPr>
              <a:t>é</a:t>
            </a:r>
            <a:r>
              <a:rPr lang="en-US" altLang="fr-FR" sz="2400" dirty="0">
                <a:solidFill>
                  <a:srgbClr val="000000"/>
                </a:solidFill>
              </a:rPr>
              <a:t>s </a:t>
            </a:r>
            <a:endParaRPr lang="zh-CN" altLang="en-US" sz="2400">
              <a:solidFill>
                <a:srgbClr val="000000"/>
              </a:solidFill>
            </a:endParaRPr>
          </a:p>
          <a:p>
            <a:pPr marL="457200" indent="-457200"/>
            <a:r>
              <a:rPr lang="en-US" altLang="fr-FR" sz="2400" dirty="0" err="1">
                <a:solidFill>
                  <a:srgbClr val="000000"/>
                </a:solidFill>
              </a:rPr>
              <a:t>"clarificateurs</a:t>
            </a:r>
            <a:r>
              <a:rPr lang="en-US" altLang="fr-FR" sz="2400" dirty="0">
                <a:solidFill>
                  <a:srgbClr val="000000"/>
                </a:solidFill>
              </a:rPr>
              <a:t>".</a:t>
            </a:r>
            <a:endParaRPr lang="zh-CN" altLang="en-US" sz="2400">
              <a:solidFill>
                <a:srgbClr val="000000"/>
              </a:solidFill>
            </a:endParaRPr>
          </a:p>
        </p:txBody>
      </p:sp>
      <p:pic>
        <p:nvPicPr>
          <p:cNvPr id="2097158" name="Image 2097154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3260408" y="4699556"/>
            <a:ext cx="5234451" cy="1841418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ZoneTexte 1048585"/>
          <p:cNvSpPr txBox="1"/>
          <p:nvPr/>
        </p:nvSpPr>
        <p:spPr>
          <a:xfrm>
            <a:off x="0" y="1210173"/>
            <a:ext cx="9144000" cy="830997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lphaLcParenR" startAt="7"/>
            </a:pPr>
            <a:r>
              <a:rPr lang="en-US" altLang="fr-FR" sz="2400" u="sng" dirty="0" smtClean="0">
                <a:solidFill>
                  <a:srgbClr val="000000"/>
                </a:solidFill>
              </a:rPr>
              <a:t>Sortie </a:t>
            </a:r>
            <a:r>
              <a:rPr lang="en-US" altLang="fr-FR" sz="2400" u="sng" dirty="0">
                <a:solidFill>
                  <a:srgbClr val="000000"/>
                </a:solidFill>
              </a:rPr>
              <a:t>en </a:t>
            </a:r>
            <a:r>
              <a:rPr lang="en-US" altLang="fr-FR" sz="2400" u="sng" dirty="0" err="1">
                <a:solidFill>
                  <a:srgbClr val="000000"/>
                </a:solidFill>
              </a:rPr>
              <a:t>rivi</a:t>
            </a:r>
            <a:r>
              <a:rPr lang="fr-FR" altLang="en-US" sz="2400" u="sng" dirty="0">
                <a:solidFill>
                  <a:srgbClr val="000000"/>
                </a:solidFill>
              </a:rPr>
              <a:t>è</a:t>
            </a:r>
            <a:r>
              <a:rPr lang="en-US" altLang="fr-FR" sz="2400" u="sng" dirty="0">
                <a:solidFill>
                  <a:srgbClr val="000000"/>
                </a:solidFill>
              </a:rPr>
              <a:t>re : </a:t>
            </a:r>
            <a:endParaRPr lang="en-US" altLang="fr-FR" sz="2400" u="sng" dirty="0" smtClean="0">
              <a:solidFill>
                <a:srgbClr val="000000"/>
              </a:solidFill>
            </a:endParaRPr>
          </a:p>
          <a:p>
            <a:pPr marL="514350" indent="-514350"/>
            <a:r>
              <a:rPr lang="en-US" altLang="fr-FR" sz="2400" dirty="0" err="1" smtClean="0">
                <a:solidFill>
                  <a:srgbClr val="000000"/>
                </a:solidFill>
              </a:rPr>
              <a:t>L'eau</a:t>
            </a:r>
            <a:r>
              <a:rPr lang="en-US" altLang="fr-FR" sz="2400" dirty="0" smtClean="0">
                <a:solidFill>
                  <a:srgbClr val="000000"/>
                </a:solidFill>
              </a:rPr>
              <a:t> </a:t>
            </a:r>
            <a:r>
              <a:rPr lang="en-US" altLang="fr-FR" sz="2400" dirty="0">
                <a:solidFill>
                  <a:srgbClr val="000000"/>
                </a:solidFill>
              </a:rPr>
              <a:t>"</a:t>
            </a:r>
            <a:r>
              <a:rPr lang="en-US" altLang="fr-FR" sz="2400" dirty="0" err="1">
                <a:solidFill>
                  <a:srgbClr val="000000"/>
                </a:solidFill>
              </a:rPr>
              <a:t>propre</a:t>
            </a:r>
            <a:r>
              <a:rPr lang="en-US" altLang="fr-FR" sz="2400" dirty="0">
                <a:solidFill>
                  <a:srgbClr val="000000"/>
                </a:solidFill>
              </a:rPr>
              <a:t>" </a:t>
            </a:r>
            <a:r>
              <a:rPr lang="en-US" altLang="fr-FR" sz="2400" dirty="0" err="1">
                <a:solidFill>
                  <a:srgbClr val="000000"/>
                </a:solidFill>
              </a:rPr>
              <a:t>est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finalement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rejet</a:t>
            </a:r>
            <a:r>
              <a:rPr lang="fr-FR" altLang="en-US" sz="2400" dirty="0">
                <a:solidFill>
                  <a:srgbClr val="000000"/>
                </a:solidFill>
              </a:rPr>
              <a:t>é</a:t>
            </a:r>
            <a:r>
              <a:rPr lang="en-US" altLang="fr-FR" sz="2400" dirty="0">
                <a:solidFill>
                  <a:srgbClr val="000000"/>
                </a:solidFill>
              </a:rPr>
              <a:t>e </a:t>
            </a:r>
            <a:r>
              <a:rPr lang="en-US" altLang="fr-FR" sz="2400" dirty="0" err="1" smtClean="0">
                <a:solidFill>
                  <a:srgbClr val="000000"/>
                </a:solidFill>
              </a:rPr>
              <a:t>dans</a:t>
            </a:r>
            <a:r>
              <a:rPr lang="en-US" altLang="fr-FR" sz="2400" dirty="0" smtClean="0">
                <a:solidFill>
                  <a:srgbClr val="000000"/>
                </a:solidFill>
              </a:rPr>
              <a:t> </a:t>
            </a:r>
            <a:r>
              <a:rPr lang="en-US" altLang="fr-FR" sz="2400" dirty="0">
                <a:solidFill>
                  <a:srgbClr val="000000"/>
                </a:solidFill>
              </a:rPr>
              <a:t>la </a:t>
            </a:r>
            <a:r>
              <a:rPr lang="en-US" altLang="fr-FR" sz="2400" dirty="0" err="1">
                <a:solidFill>
                  <a:srgbClr val="000000"/>
                </a:solidFill>
              </a:rPr>
              <a:t>rivi</a:t>
            </a:r>
            <a:r>
              <a:rPr lang="fr-FR" altLang="en-US" sz="2400" dirty="0">
                <a:solidFill>
                  <a:srgbClr val="000000"/>
                </a:solidFill>
              </a:rPr>
              <a:t>è</a:t>
            </a:r>
            <a:r>
              <a:rPr lang="en-US" altLang="fr-FR" sz="2400" dirty="0">
                <a:solidFill>
                  <a:srgbClr val="000000"/>
                </a:solidFill>
              </a:rPr>
              <a:t>re.</a:t>
            </a:r>
            <a:endParaRPr lang="fr-FR" sz="2400" dirty="0">
              <a:solidFill>
                <a:srgbClr val="000000"/>
              </a:solidFill>
            </a:endParaRPr>
          </a:p>
        </p:txBody>
      </p:sp>
      <p:pic>
        <p:nvPicPr>
          <p:cNvPr id="2097159" name="Image 2097152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 rot="29906">
            <a:off x="2365247" y="2510527"/>
            <a:ext cx="4229787" cy="259176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Titre 1048584"/>
          <p:cNvSpPr>
            <a:spLocks noGrp="1"/>
          </p:cNvSpPr>
          <p:nvPr>
            <p:ph type="title"/>
          </p:nvPr>
        </p:nvSpPr>
        <p:spPr>
          <a:xfrm>
            <a:off x="257359" y="439729"/>
            <a:ext cx="8297179" cy="1325563"/>
          </a:xfrm>
        </p:spPr>
        <p:txBody>
          <a:bodyPr>
            <a:noAutofit/>
          </a:bodyPr>
          <a:lstStyle/>
          <a:p>
            <a:r>
              <a:rPr lang="en-US" altLang="fr-FR" sz="2400" dirty="0" err="1">
                <a:solidFill>
                  <a:srgbClr val="000000"/>
                </a:solidFill>
              </a:rPr>
              <a:t>Vous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avez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pu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remarquer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que</a:t>
            </a:r>
            <a:r>
              <a:rPr lang="en-US" altLang="fr-FR" sz="2400" dirty="0">
                <a:solidFill>
                  <a:srgbClr val="000000"/>
                </a:solidFill>
              </a:rPr>
              <a:t> le </a:t>
            </a:r>
            <a:r>
              <a:rPr lang="en-US" altLang="fr-FR" sz="2400" dirty="0" err="1">
                <a:solidFill>
                  <a:srgbClr val="000000"/>
                </a:solidFill>
              </a:rPr>
              <a:t>traitement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d'une</a:t>
            </a:r>
            <a:r>
              <a:rPr lang="en-US" altLang="fr-FR" sz="2400" dirty="0">
                <a:solidFill>
                  <a:srgbClr val="000000"/>
                </a:solidFill>
              </a:rPr>
              <a:t> eau </a:t>
            </a:r>
            <a:r>
              <a:rPr lang="en-US" altLang="fr-FR" sz="2400" dirty="0" err="1">
                <a:solidFill>
                  <a:srgbClr val="000000"/>
                </a:solidFill>
              </a:rPr>
              <a:t>usée</a:t>
            </a:r>
            <a:r>
              <a:rPr lang="en-US" altLang="fr-FR" sz="2400" dirty="0">
                <a:solidFill>
                  <a:srgbClr val="000000"/>
                </a:solidFill>
              </a:rPr>
              <a:t> se fait en </a:t>
            </a:r>
            <a:r>
              <a:rPr lang="en-US" altLang="fr-FR" sz="2400" dirty="0" err="1">
                <a:solidFill>
                  <a:srgbClr val="000000"/>
                </a:solidFill>
              </a:rPr>
              <a:t>plusieurs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fr-FR" altLang="en-US" sz="2400" dirty="0" err="1">
                <a:solidFill>
                  <a:srgbClr val="000000"/>
                </a:solidFill>
              </a:rPr>
              <a:t>é</a:t>
            </a:r>
            <a:r>
              <a:rPr lang="en-US" altLang="fr-FR" sz="2400" dirty="0" err="1">
                <a:solidFill>
                  <a:srgbClr val="000000"/>
                </a:solidFill>
              </a:rPr>
              <a:t>tapes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très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différentes</a:t>
            </a:r>
            <a:r>
              <a:rPr lang="en-US" altLang="fr-FR" sz="2400" dirty="0">
                <a:solidFill>
                  <a:srgbClr val="000000"/>
                </a:solidFill>
              </a:rPr>
              <a:t>. </a:t>
            </a:r>
            <a:r>
              <a:rPr lang="en-US" altLang="fr-FR" sz="2400" dirty="0" smtClean="0">
                <a:solidFill>
                  <a:srgbClr val="000000"/>
                </a:solidFill>
              </a:rPr>
              <a:t/>
            </a:r>
            <a:br>
              <a:rPr lang="en-US" altLang="fr-FR" sz="2400" dirty="0" smtClean="0">
                <a:solidFill>
                  <a:srgbClr val="000000"/>
                </a:solidFill>
              </a:rPr>
            </a:br>
            <a:r>
              <a:rPr lang="en-US" altLang="fr-FR" sz="2400" dirty="0" err="1" smtClean="0">
                <a:solidFill>
                  <a:srgbClr val="000000"/>
                </a:solidFill>
              </a:rPr>
              <a:t>Voici</a:t>
            </a:r>
            <a:r>
              <a:rPr lang="en-US" altLang="fr-FR" sz="2400" dirty="0" smtClean="0">
                <a:solidFill>
                  <a:srgbClr val="000000"/>
                </a:solidFill>
              </a:rPr>
              <a:t> </a:t>
            </a:r>
            <a:r>
              <a:rPr lang="en-US" altLang="fr-FR" sz="2400" dirty="0" err="1" smtClean="0">
                <a:solidFill>
                  <a:srgbClr val="000000"/>
                </a:solidFill>
              </a:rPr>
              <a:t>donc</a:t>
            </a:r>
            <a:r>
              <a:rPr lang="en-US" altLang="fr-FR" sz="2400" dirty="0" smtClean="0">
                <a:solidFill>
                  <a:srgbClr val="000000"/>
                </a:solidFill>
              </a:rPr>
              <a:t>, </a:t>
            </a:r>
            <a:r>
              <a:rPr lang="en-US" altLang="fr-FR" sz="2400" dirty="0" err="1" smtClean="0">
                <a:solidFill>
                  <a:srgbClr val="000000"/>
                </a:solidFill>
              </a:rPr>
              <a:t>ci-dessous</a:t>
            </a:r>
            <a:r>
              <a:rPr lang="en-US" altLang="fr-FR" sz="2400" dirty="0" smtClean="0">
                <a:solidFill>
                  <a:srgbClr val="000000"/>
                </a:solidFill>
              </a:rPr>
              <a:t>, </a:t>
            </a:r>
            <a:r>
              <a:rPr lang="en-US" altLang="fr-FR" sz="2400" dirty="0">
                <a:solidFill>
                  <a:srgbClr val="000000"/>
                </a:solidFill>
              </a:rPr>
              <a:t>un </a:t>
            </a:r>
            <a:r>
              <a:rPr lang="en-US" altLang="fr-FR" sz="2400" dirty="0" err="1">
                <a:solidFill>
                  <a:srgbClr val="000000"/>
                </a:solidFill>
              </a:rPr>
              <a:t>schéma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récapitulatif</a:t>
            </a:r>
            <a:r>
              <a:rPr lang="en-US" altLang="fr-FR" sz="2400" dirty="0">
                <a:solidFill>
                  <a:srgbClr val="000000"/>
                </a:solidFill>
              </a:rPr>
              <a:t> de </a:t>
            </a:r>
            <a:r>
              <a:rPr lang="en-US" altLang="fr-FR" sz="2400" dirty="0" err="1">
                <a:solidFill>
                  <a:srgbClr val="000000"/>
                </a:solidFill>
              </a:rPr>
              <a:t>toutes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en-US" altLang="fr-FR" sz="2400" dirty="0" err="1">
                <a:solidFill>
                  <a:srgbClr val="000000"/>
                </a:solidFill>
              </a:rPr>
              <a:t>ces</a:t>
            </a:r>
            <a:r>
              <a:rPr lang="en-US" altLang="fr-FR" sz="2400" dirty="0">
                <a:solidFill>
                  <a:srgbClr val="000000"/>
                </a:solidFill>
              </a:rPr>
              <a:t> </a:t>
            </a:r>
            <a:r>
              <a:rPr lang="fr-FR" altLang="en-US" sz="2400" dirty="0">
                <a:solidFill>
                  <a:srgbClr val="000000"/>
                </a:solidFill>
              </a:rPr>
              <a:t>étapes</a:t>
            </a:r>
            <a:r>
              <a:rPr lang="en-US" altLang="fr-FR" sz="2400" dirty="0">
                <a:solidFill>
                  <a:srgbClr val="000000"/>
                </a:solidFill>
              </a:rPr>
              <a:t>. </a:t>
            </a:r>
            <a:endParaRPr lang="fr-FR" sz="2400" dirty="0">
              <a:solidFill>
                <a:srgbClr val="000000"/>
              </a:solidFill>
            </a:endParaRPr>
          </a:p>
        </p:txBody>
      </p:sp>
      <p:pic>
        <p:nvPicPr>
          <p:cNvPr id="2097160" name="Image 2097151"/>
          <p:cNvPicPr>
            <a:picLocks/>
          </p:cNvPicPr>
          <p:nvPr/>
        </p:nvPicPr>
        <p:blipFill>
          <a:blip r:embed="rId2"/>
          <a:srcRect t="26272" r="6613"/>
          <a:stretch>
            <a:fillRect/>
          </a:stretch>
        </p:blipFill>
        <p:spPr>
          <a:xfrm>
            <a:off x="548641" y="1985554"/>
            <a:ext cx="8255726" cy="436299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362</Words>
  <Application>Microsoft Office PowerPoint</Application>
  <PresentationFormat>Affichage à l'écran (4:3)</PresentationFormat>
  <Paragraphs>47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Office Theme</vt:lpstr>
      <vt:lpstr>Comment sont traitées les eaux usées ?</vt:lpstr>
      <vt:lpstr>I. Qu'est-ce qu'une eau usée ?</vt:lpstr>
      <vt:lpstr>II. Où sont traitées les eaux usées ?</vt:lpstr>
      <vt:lpstr>Diapositive 4</vt:lpstr>
      <vt:lpstr>III. Comment sont-elles traitées ?</vt:lpstr>
      <vt:lpstr>Diapositive 6</vt:lpstr>
      <vt:lpstr>Diapositive 7</vt:lpstr>
      <vt:lpstr>Diapositive 8</vt:lpstr>
      <vt:lpstr>Vous avez pu remarquer que le traitement d'une eau usée se fait en plusieurs étapes très différentes.  Voici donc, ci-dessous, un schéma récapitulatif de toutes ces étapes.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|. Qu'est-ce qu'une eau usée ?</dc:title>
  <dc:creator>AUBLANC Muriel</dc:creator>
  <cp:lastModifiedBy>admincg71</cp:lastModifiedBy>
  <cp:revision>2</cp:revision>
  <dcterms:created xsi:type="dcterms:W3CDTF">2015-05-09T17:30:45Z</dcterms:created>
  <dcterms:modified xsi:type="dcterms:W3CDTF">2016-06-17T08:13:55Z</dcterms:modified>
</cp:coreProperties>
</file>