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宋体" pitchFamily="2" charset="-122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61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65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65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0486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6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64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63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04863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67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7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04867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7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04867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67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58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58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64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66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04866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7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67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66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6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6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32FF-34E7-9545-86A2-0DF334BA82C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0897-D982-EA43-8318-894E8D36E1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6993" y="-42389"/>
            <a:ext cx="16210919" cy="7054808"/>
          </a:xfrm>
          <a:prstGeom prst="rect">
            <a:avLst/>
          </a:prstGeom>
        </p:spPr>
      </p:pic>
      <p:sp>
        <p:nvSpPr>
          <p:cNvPr id="1048617" name="Title 1"/>
          <p:cNvSpPr>
            <a:spLocks noGrp="1"/>
          </p:cNvSpPr>
          <p:nvPr>
            <p:ph type="ctrTitle"/>
          </p:nvPr>
        </p:nvSpPr>
        <p:spPr>
          <a:xfrm>
            <a:off x="757434" y="418139"/>
            <a:ext cx="7629131" cy="2322244"/>
          </a:xfrm>
          <a:solidFill>
            <a:srgbClr val="FFCC00"/>
          </a:solidFill>
          <a:ln w="25400">
            <a:solidFill>
              <a:srgbClr val="FF9900"/>
            </a:solidFill>
            <a:prstDash val="solid"/>
          </a:ln>
        </p:spPr>
        <p:txBody>
          <a:bodyPr>
            <a:normAutofit/>
          </a:bodyPr>
          <a:lstStyle/>
          <a:p>
            <a:r>
              <a:rPr sz="4600" b="1" u="sng" dirty="0">
                <a:solidFill>
                  <a:srgbClr val="FF9900"/>
                </a:solidFill>
              </a:rPr>
              <a:t>Comment </a:t>
            </a:r>
            <a:r>
              <a:rPr sz="4600" b="1" u="sng" dirty="0" smtClean="0">
                <a:solidFill>
                  <a:srgbClr val="FF9900"/>
                </a:solidFill>
              </a:rPr>
              <a:t>pass</a:t>
            </a:r>
            <a:r>
              <a:rPr lang="fr-FR" sz="4600" b="1" u="sng" dirty="0" smtClean="0">
                <a:solidFill>
                  <a:srgbClr val="FF9900"/>
                </a:solidFill>
              </a:rPr>
              <a:t>er</a:t>
            </a:r>
            <a:r>
              <a:rPr sz="4600" b="1" u="sng" dirty="0" smtClean="0">
                <a:solidFill>
                  <a:srgbClr val="FF9900"/>
                </a:solidFill>
              </a:rPr>
              <a:t> </a:t>
            </a:r>
            <a:r>
              <a:rPr sz="4600" b="1" u="sng" dirty="0" err="1">
                <a:solidFill>
                  <a:srgbClr val="FF9900"/>
                </a:solidFill>
              </a:rPr>
              <a:t>d'une</a:t>
            </a:r>
            <a:r>
              <a:rPr sz="4600" b="1" u="sng" dirty="0">
                <a:solidFill>
                  <a:srgbClr val="FF9900"/>
                </a:solidFill>
              </a:rPr>
              <a:t> eau </a:t>
            </a:r>
            <a:r>
              <a:rPr sz="4600" b="1" u="sng" dirty="0" err="1">
                <a:solidFill>
                  <a:srgbClr val="FF9900"/>
                </a:solidFill>
              </a:rPr>
              <a:t>boueuse</a:t>
            </a:r>
            <a:r>
              <a:rPr sz="4600" b="1" u="sng" dirty="0">
                <a:solidFill>
                  <a:srgbClr val="FF9900"/>
                </a:solidFill>
              </a:rPr>
              <a:t> à </a:t>
            </a:r>
            <a:r>
              <a:rPr sz="4600" b="1" u="sng" dirty="0" err="1">
                <a:solidFill>
                  <a:srgbClr val="FF9900"/>
                </a:solidFill>
              </a:rPr>
              <a:t>une</a:t>
            </a:r>
            <a:r>
              <a:rPr sz="4600" b="1" u="sng" dirty="0">
                <a:solidFill>
                  <a:srgbClr val="FF9900"/>
                </a:solidFill>
              </a:rPr>
              <a:t> eau &lt;&lt;pure&gt;&gt; </a:t>
            </a:r>
            <a:r>
              <a:rPr sz="4600" b="1" u="sng">
                <a:solidFill>
                  <a:srgbClr val="FF9900"/>
                </a:solidFill>
              </a:rPr>
              <a:t>?</a:t>
            </a:r>
            <a:r>
              <a:rPr lang="en-US" sz="4600" b="1" u="sng" dirty="0">
                <a:solidFill>
                  <a:srgbClr val="FF9900"/>
                </a:solidFill>
              </a:rPr>
              <a:t> </a:t>
            </a:r>
            <a:r>
              <a:rPr lang="en-US" sz="4600" b="1" u="sng" dirty="0" smtClean="0">
                <a:solidFill>
                  <a:srgbClr val="FF9900"/>
                </a:solidFill>
              </a:rPr>
              <a:t>(en </a:t>
            </a:r>
            <a:r>
              <a:rPr lang="en-US" sz="4600" b="1" u="sng" dirty="0" err="1">
                <a:solidFill>
                  <a:srgbClr val="FF9900"/>
                </a:solidFill>
              </a:rPr>
              <a:t>Classe</a:t>
            </a:r>
            <a:r>
              <a:rPr lang="en-US" sz="4600" b="1" u="sng" dirty="0">
                <a:solidFill>
                  <a:srgbClr val="FF9900"/>
                </a:solidFill>
              </a:rPr>
              <a:t>)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1048618" name="ZoneTexte 1048617"/>
          <p:cNvSpPr txBox="1"/>
          <p:nvPr/>
        </p:nvSpPr>
        <p:spPr>
          <a:xfrm>
            <a:off x="756026" y="5007171"/>
            <a:ext cx="7631946" cy="1246495"/>
          </a:xfrm>
          <a:prstGeom prst="rect">
            <a:avLst/>
          </a:prstGeom>
          <a:solidFill>
            <a:srgbClr val="FFCC00"/>
          </a:solidFill>
          <a:ln w="25400">
            <a:solidFill>
              <a:srgbClr val="FF99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fr-FR" sz="2500" dirty="0">
                <a:solidFill>
                  <a:srgbClr val="FF9900"/>
                </a:solidFill>
              </a:rPr>
              <a:t>Pour </a:t>
            </a:r>
            <a:r>
              <a:rPr lang="en-US" altLang="fr-FR" sz="2500" dirty="0" err="1">
                <a:solidFill>
                  <a:srgbClr val="FF9900"/>
                </a:solidFill>
              </a:rPr>
              <a:t>cela</a:t>
            </a:r>
            <a:r>
              <a:rPr lang="en-US" altLang="fr-FR" sz="2500" dirty="0">
                <a:solidFill>
                  <a:srgbClr val="FF9900"/>
                </a:solidFill>
              </a:rPr>
              <a:t> nous </a:t>
            </a:r>
            <a:r>
              <a:rPr lang="en-US" altLang="fr-FR" sz="2500" dirty="0" err="1">
                <a:solidFill>
                  <a:srgbClr val="FF9900"/>
                </a:solidFill>
              </a:rPr>
              <a:t>allons</a:t>
            </a:r>
            <a:r>
              <a:rPr lang="en-US" altLang="fr-FR" sz="2500" dirty="0">
                <a:solidFill>
                  <a:srgbClr val="FF9900"/>
                </a:solidFill>
              </a:rPr>
              <a:t> </a:t>
            </a:r>
            <a:r>
              <a:rPr lang="en-US" altLang="fr-FR" sz="2500" dirty="0" err="1" smtClean="0">
                <a:solidFill>
                  <a:srgbClr val="FF9900"/>
                </a:solidFill>
              </a:rPr>
              <a:t>réaliser</a:t>
            </a:r>
            <a:r>
              <a:rPr lang="en-US" altLang="fr-FR" sz="2500" dirty="0" smtClean="0">
                <a:solidFill>
                  <a:srgbClr val="FF9900"/>
                </a:solidFill>
              </a:rPr>
              <a:t> </a:t>
            </a:r>
            <a:r>
              <a:rPr lang="en-US" altLang="fr-FR" sz="2500" dirty="0" err="1">
                <a:solidFill>
                  <a:srgbClr val="FF9900"/>
                </a:solidFill>
              </a:rPr>
              <a:t>trois</a:t>
            </a:r>
            <a:r>
              <a:rPr lang="en-US" altLang="fr-FR" sz="2500" dirty="0">
                <a:solidFill>
                  <a:srgbClr val="FF9900"/>
                </a:solidFill>
              </a:rPr>
              <a:t> </a:t>
            </a:r>
            <a:r>
              <a:rPr lang="fr-FR" altLang="en-US" sz="2500" dirty="0">
                <a:solidFill>
                  <a:srgbClr val="FF9900"/>
                </a:solidFill>
              </a:rPr>
              <a:t>étapes</a:t>
            </a:r>
            <a:r>
              <a:rPr lang="en-US" altLang="fr-FR" sz="2500" dirty="0">
                <a:solidFill>
                  <a:srgbClr val="FF9900"/>
                </a:solidFill>
              </a:rPr>
              <a:t> : </a:t>
            </a:r>
            <a:endParaRPr lang="en-US" altLang="fr-FR" sz="2500" dirty="0" smtClean="0">
              <a:solidFill>
                <a:srgbClr val="FF9900"/>
              </a:solidFill>
            </a:endParaRPr>
          </a:p>
          <a:p>
            <a:pPr algn="ctr"/>
            <a:r>
              <a:rPr lang="en-US" altLang="fr-FR" sz="2500" dirty="0" smtClean="0">
                <a:solidFill>
                  <a:srgbClr val="FF9900"/>
                </a:solidFill>
              </a:rPr>
              <a:t>La </a:t>
            </a:r>
            <a:r>
              <a:rPr lang="en-US" altLang="fr-FR" sz="2500" dirty="0" err="1">
                <a:solidFill>
                  <a:srgbClr val="FF9900"/>
                </a:solidFill>
              </a:rPr>
              <a:t>décantation</a:t>
            </a:r>
            <a:r>
              <a:rPr lang="en-US" altLang="fr-FR" sz="2500" dirty="0">
                <a:solidFill>
                  <a:srgbClr val="FF9900"/>
                </a:solidFill>
              </a:rPr>
              <a:t>, </a:t>
            </a:r>
            <a:r>
              <a:rPr lang="en-US" altLang="fr-FR" sz="2500" dirty="0" err="1">
                <a:solidFill>
                  <a:srgbClr val="FF9900"/>
                </a:solidFill>
              </a:rPr>
              <a:t>puis</a:t>
            </a:r>
            <a:r>
              <a:rPr lang="en-US" altLang="fr-FR" sz="2500" dirty="0">
                <a:solidFill>
                  <a:srgbClr val="FF9900"/>
                </a:solidFill>
              </a:rPr>
              <a:t> la filtration et </a:t>
            </a:r>
            <a:r>
              <a:rPr lang="en-US" altLang="fr-FR" sz="2500" dirty="0" err="1">
                <a:solidFill>
                  <a:srgbClr val="FF9900"/>
                </a:solidFill>
              </a:rPr>
              <a:t>enfin</a:t>
            </a:r>
            <a:r>
              <a:rPr lang="en-US" altLang="fr-FR" sz="2500" dirty="0">
                <a:solidFill>
                  <a:srgbClr val="FF9900"/>
                </a:solidFill>
              </a:rPr>
              <a:t> la </a:t>
            </a:r>
            <a:r>
              <a:rPr lang="en-US" altLang="fr-FR" sz="2500" dirty="0" smtClean="0">
                <a:solidFill>
                  <a:srgbClr val="FF9900"/>
                </a:solidFill>
              </a:rPr>
              <a:t>distillation</a:t>
            </a:r>
            <a:r>
              <a:rPr lang="en-US" altLang="fr-FR" sz="2500" dirty="0">
                <a:solidFill>
                  <a:srgbClr val="FF9900"/>
                </a:solidFill>
              </a:rPr>
              <a:t>.</a:t>
            </a:r>
            <a:r>
              <a:rPr lang="en-US" altLang="fr-FR" sz="2500" dirty="0" smtClean="0">
                <a:solidFill>
                  <a:srgbClr val="FF9900"/>
                </a:solidFill>
              </a:rPr>
              <a:t> </a:t>
            </a:r>
          </a:p>
          <a:p>
            <a:pPr algn="ctr"/>
            <a:r>
              <a:rPr lang="en-US" altLang="fr-FR" sz="2500" dirty="0" smtClean="0">
                <a:solidFill>
                  <a:srgbClr val="FF9900"/>
                </a:solidFill>
              </a:rPr>
              <a:t>Nous </a:t>
            </a:r>
            <a:r>
              <a:rPr lang="en-US" altLang="fr-FR" sz="2500" dirty="0" err="1" smtClean="0">
                <a:solidFill>
                  <a:srgbClr val="FF9900"/>
                </a:solidFill>
              </a:rPr>
              <a:t>verrons</a:t>
            </a:r>
            <a:r>
              <a:rPr lang="en-US" altLang="fr-FR" sz="2500" dirty="0" smtClean="0">
                <a:solidFill>
                  <a:srgbClr val="FF9900"/>
                </a:solidFill>
              </a:rPr>
              <a:t> </a:t>
            </a:r>
            <a:r>
              <a:rPr lang="en-US" altLang="fr-FR" sz="2500" dirty="0" err="1" smtClean="0">
                <a:solidFill>
                  <a:srgbClr val="FF9900"/>
                </a:solidFill>
              </a:rPr>
              <a:t>ainsi</a:t>
            </a:r>
            <a:r>
              <a:rPr lang="en-US" altLang="fr-FR" sz="2500" dirty="0" smtClean="0">
                <a:solidFill>
                  <a:srgbClr val="FF9900"/>
                </a:solidFill>
              </a:rPr>
              <a:t> </a:t>
            </a:r>
            <a:r>
              <a:rPr lang="en-US" altLang="fr-FR" sz="2500" dirty="0" err="1">
                <a:solidFill>
                  <a:srgbClr val="FF9900"/>
                </a:solidFill>
              </a:rPr>
              <a:t>si</a:t>
            </a:r>
            <a:r>
              <a:rPr lang="en-US" altLang="fr-FR" sz="2500" dirty="0">
                <a:solidFill>
                  <a:srgbClr val="FF9900"/>
                </a:solidFill>
              </a:rPr>
              <a:t> on r</a:t>
            </a:r>
            <a:r>
              <a:rPr lang="fr-FR" altLang="en-US" sz="2500" dirty="0">
                <a:solidFill>
                  <a:srgbClr val="FF9900"/>
                </a:solidFill>
              </a:rPr>
              <a:t>é</a:t>
            </a:r>
            <a:r>
              <a:rPr lang="en-US" altLang="fr-FR" sz="2500" dirty="0">
                <a:solidFill>
                  <a:srgbClr val="FF9900"/>
                </a:solidFill>
              </a:rPr>
              <a:t>cup</a:t>
            </a:r>
            <a:r>
              <a:rPr lang="fr-FR" altLang="en-US" sz="2500" dirty="0">
                <a:solidFill>
                  <a:srgbClr val="FF9900"/>
                </a:solidFill>
              </a:rPr>
              <a:t>è</a:t>
            </a:r>
            <a:r>
              <a:rPr lang="en-US" altLang="fr-FR" sz="2500" dirty="0">
                <a:solidFill>
                  <a:srgbClr val="FF9900"/>
                </a:solidFill>
              </a:rPr>
              <a:t>re </a:t>
            </a:r>
            <a:r>
              <a:rPr lang="en-US" altLang="fr-FR" sz="2500" dirty="0" err="1">
                <a:solidFill>
                  <a:srgbClr val="FF9900"/>
                </a:solidFill>
              </a:rPr>
              <a:t>une</a:t>
            </a:r>
            <a:r>
              <a:rPr lang="en-US" altLang="fr-FR" sz="2500" dirty="0">
                <a:solidFill>
                  <a:srgbClr val="FF9900"/>
                </a:solidFill>
              </a:rPr>
              <a:t> eau &lt;&lt;pure&gt;&gt;.</a:t>
            </a:r>
            <a:endParaRPr lang="fr-FR" sz="25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8" y="-248280"/>
            <a:ext cx="9319613" cy="7194087"/>
          </a:xfrm>
          <a:prstGeom prst="rect">
            <a:avLst/>
          </a:prstGeom>
        </p:spPr>
      </p:pic>
      <p:sp>
        <p:nvSpPr>
          <p:cNvPr id="1048619" name="Title 1"/>
          <p:cNvSpPr>
            <a:spLocks noGrp="1"/>
          </p:cNvSpPr>
          <p:nvPr>
            <p:ph type="ctrTitle"/>
          </p:nvPr>
        </p:nvSpPr>
        <p:spPr>
          <a:xfrm>
            <a:off x="4679042" y="123792"/>
            <a:ext cx="4333746" cy="1048156"/>
          </a:xfrm>
          <a:solidFill>
            <a:srgbClr val="FFCC00"/>
          </a:solidFill>
          <a:ln w="25400">
            <a:solidFill>
              <a:srgbClr val="FF9900"/>
            </a:solidFill>
            <a:prstDash val="solid"/>
          </a:ln>
        </p:spPr>
        <p:txBody>
          <a:bodyPr/>
          <a:lstStyle/>
          <a:p>
            <a:r>
              <a:rPr lang="fr-FR" u="sng" dirty="0" smtClean="0">
                <a:solidFill>
                  <a:srgbClr val="FF9900"/>
                </a:solidFill>
              </a:rPr>
              <a:t>I. </a:t>
            </a:r>
            <a:r>
              <a:rPr u="sng" smtClean="0">
                <a:solidFill>
                  <a:srgbClr val="FF9900"/>
                </a:solidFill>
              </a:rPr>
              <a:t>La </a:t>
            </a:r>
            <a:r>
              <a:rPr u="sng">
                <a:solidFill>
                  <a:srgbClr val="FF9900"/>
                </a:solidFill>
              </a:rPr>
              <a:t>décantation</a:t>
            </a:r>
            <a:endParaRPr lang="en-US" dirty="0">
              <a:solidFill>
                <a:srgbClr val="FF9900"/>
              </a:solidFill>
            </a:endParaRPr>
          </a:p>
        </p:txBody>
      </p:sp>
      <p:cxnSp>
        <p:nvCxnSpPr>
          <p:cNvPr id="3145739" name="GeoShape"/>
          <p:cNvCxnSpPr>
            <a:cxnSpLocks/>
          </p:cNvCxnSpPr>
          <p:nvPr/>
        </p:nvCxnSpPr>
        <p:spPr>
          <a:xfrm>
            <a:off x="1557114" y="1991530"/>
            <a:ext cx="2675769" cy="890948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FF9900"/>
            </a:solidFill>
            <a:prstDash val="solid"/>
            <a:tailEnd type="arrow"/>
          </a:ln>
        </p:spPr>
      </p:cxnSp>
      <p:sp>
        <p:nvSpPr>
          <p:cNvPr id="1048620" name="TextBox"/>
          <p:cNvSpPr txBox="1"/>
          <p:nvPr/>
        </p:nvSpPr>
        <p:spPr>
          <a:xfrm>
            <a:off x="352293" y="1859078"/>
            <a:ext cx="1488617" cy="369332"/>
          </a:xfrm>
          <a:prstGeom prst="rect">
            <a:avLst/>
          </a:prstGeom>
          <a:solidFill>
            <a:srgbClr val="FFCC00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dirty="0"/>
              <a:t>Eau </a:t>
            </a:r>
            <a:r>
              <a:rPr dirty="0" err="1"/>
              <a:t>boueuse</a:t>
            </a:r>
            <a:endParaRPr lang="zh-CN" altLang="en-US" dirty="0"/>
          </a:p>
        </p:txBody>
      </p:sp>
      <p:cxnSp>
        <p:nvCxnSpPr>
          <p:cNvPr id="3145740" name="GeoShape"/>
          <p:cNvCxnSpPr>
            <a:cxnSpLocks/>
          </p:cNvCxnSpPr>
          <p:nvPr/>
        </p:nvCxnSpPr>
        <p:spPr>
          <a:xfrm>
            <a:off x="1591104" y="873372"/>
            <a:ext cx="2696281" cy="1058372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FF9900"/>
            </a:solidFill>
            <a:prstDash val="solid"/>
            <a:tailEnd type="arrow"/>
          </a:ln>
        </p:spPr>
      </p:cxnSp>
      <p:sp>
        <p:nvSpPr>
          <p:cNvPr id="1048621" name="TextBox"/>
          <p:cNvSpPr txBox="1"/>
          <p:nvPr/>
        </p:nvSpPr>
        <p:spPr>
          <a:xfrm>
            <a:off x="962845" y="763009"/>
            <a:ext cx="884121" cy="36933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dirty="0" err="1"/>
              <a:t>Bécher</a:t>
            </a:r>
            <a:endParaRPr lang="zh-CN" altLang="en-US" dirty="0"/>
          </a:p>
        </p:txBody>
      </p:sp>
      <p:sp>
        <p:nvSpPr>
          <p:cNvPr id="1048622" name="ZoneTexte 1048621"/>
          <p:cNvSpPr txBox="1"/>
          <p:nvPr/>
        </p:nvSpPr>
        <p:spPr>
          <a:xfrm>
            <a:off x="69455" y="5106333"/>
            <a:ext cx="5521926" cy="1384995"/>
          </a:xfrm>
          <a:prstGeom prst="rect">
            <a:avLst/>
          </a:prstGeom>
          <a:noFill/>
          <a:ln w="2540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fr-FR" sz="2800" dirty="0" smtClean="0"/>
              <a:t>On </a:t>
            </a:r>
            <a:r>
              <a:rPr lang="en-US" altLang="fr-FR" sz="2800" dirty="0" err="1"/>
              <a:t>laisse</a:t>
            </a:r>
            <a:r>
              <a:rPr lang="en-US" altLang="fr-FR" sz="2800" dirty="0"/>
              <a:t> </a:t>
            </a:r>
            <a:r>
              <a:rPr lang="en-US" altLang="fr-FR" sz="2800" dirty="0" err="1"/>
              <a:t>reposer</a:t>
            </a:r>
            <a:r>
              <a:rPr lang="en-US" altLang="fr-FR" sz="2800" dirty="0"/>
              <a:t> </a:t>
            </a:r>
            <a:r>
              <a:rPr lang="en-US" altLang="fr-FR" sz="2800" dirty="0" err="1"/>
              <a:t>l'eau</a:t>
            </a:r>
            <a:r>
              <a:rPr lang="en-US" altLang="fr-FR" sz="2800" dirty="0"/>
              <a:t> </a:t>
            </a:r>
            <a:r>
              <a:rPr lang="en-US" altLang="fr-FR" sz="2800" dirty="0" err="1"/>
              <a:t>boueuse</a:t>
            </a:r>
            <a:r>
              <a:rPr lang="en-US" altLang="fr-FR" sz="2800" dirty="0"/>
              <a:t> pour </a:t>
            </a:r>
            <a:r>
              <a:rPr lang="en-US" altLang="fr-FR" sz="2800" dirty="0" err="1"/>
              <a:t>séparer</a:t>
            </a:r>
            <a:r>
              <a:rPr lang="en-US" altLang="fr-FR" sz="2800" dirty="0"/>
              <a:t> </a:t>
            </a:r>
            <a:r>
              <a:rPr lang="en-US" altLang="fr-FR" sz="2800" dirty="0" err="1"/>
              <a:t>grossièrement</a:t>
            </a:r>
            <a:r>
              <a:rPr lang="en-US" altLang="fr-FR" sz="2800" dirty="0"/>
              <a:t> </a:t>
            </a:r>
            <a:r>
              <a:rPr lang="en-US" altLang="fr-FR" sz="2800" dirty="0" err="1"/>
              <a:t>l'eau</a:t>
            </a:r>
            <a:r>
              <a:rPr lang="en-US" altLang="fr-FR" sz="2800" dirty="0"/>
              <a:t> et la </a:t>
            </a:r>
            <a:r>
              <a:rPr lang="en-US" altLang="fr-FR" sz="2800" dirty="0" err="1"/>
              <a:t>boue</a:t>
            </a:r>
            <a:endParaRPr lang="fr-FR" sz="2800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1292792" y="160620"/>
            <a:ext cx="6754680" cy="590007"/>
          </a:xfrm>
          <a:solidFill>
            <a:srgbClr val="FFCC00"/>
          </a:solidFill>
          <a:ln w="25400">
            <a:solidFill>
              <a:srgbClr val="FF9900"/>
            </a:solidFill>
            <a:prstDash val="solid"/>
          </a:ln>
        </p:spPr>
        <p:txBody>
          <a:bodyPr>
            <a:normAutofit fontScale="90000"/>
          </a:bodyPr>
          <a:lstStyle/>
          <a:p>
            <a:r>
              <a:rPr lang="en-US" sz="4600" b="1" u="sng" dirty="0" smtClean="0">
                <a:solidFill>
                  <a:srgbClr val="FF9900"/>
                </a:solidFill>
              </a:rPr>
              <a:t>II. La </a:t>
            </a:r>
            <a:r>
              <a:rPr lang="en-US" sz="4600" b="1" u="sng" dirty="0">
                <a:solidFill>
                  <a:srgbClr val="FF9900"/>
                </a:solidFill>
              </a:rPr>
              <a:t>filtration</a:t>
            </a: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2097158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862" y="1695576"/>
            <a:ext cx="6582467" cy="4959560"/>
          </a:xfrm>
          <a:prstGeom prst="rect">
            <a:avLst/>
          </a:prstGeom>
        </p:spPr>
      </p:pic>
      <p:sp>
        <p:nvSpPr>
          <p:cNvPr id="1048624" name="Rectangle 1048604"/>
          <p:cNvSpPr/>
          <p:nvPr/>
        </p:nvSpPr>
        <p:spPr>
          <a:xfrm>
            <a:off x="2379862" y="1685786"/>
            <a:ext cx="6592134" cy="497913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1048625" name="Rectangle 1048605"/>
          <p:cNvSpPr/>
          <p:nvPr/>
        </p:nvSpPr>
        <p:spPr>
          <a:xfrm>
            <a:off x="135252" y="1704499"/>
            <a:ext cx="2087192" cy="3618666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algn="ctr"/>
            <a:endParaRPr lang="fr-FR"/>
          </a:p>
        </p:txBody>
      </p:sp>
      <p:cxnSp>
        <p:nvCxnSpPr>
          <p:cNvPr id="3145741" name="GeoShape"/>
          <p:cNvCxnSpPr>
            <a:cxnSpLocks/>
          </p:cNvCxnSpPr>
          <p:nvPr/>
        </p:nvCxnSpPr>
        <p:spPr>
          <a:xfrm>
            <a:off x="1898586" y="4945204"/>
            <a:ext cx="2397923" cy="165993"/>
          </a:xfrm>
          <a:prstGeom prst="straightConnector1">
            <a:avLst/>
          </a:prstGeom>
          <a:noFill/>
          <a:ln w="25400">
            <a:solidFill>
              <a:srgbClr val="FF9900"/>
            </a:solidFill>
            <a:prstDash val="solid"/>
            <a:tailEnd type="arrow"/>
          </a:ln>
        </p:spPr>
      </p:cxnSp>
      <p:sp>
        <p:nvSpPr>
          <p:cNvPr id="1048626" name="TextBox"/>
          <p:cNvSpPr txBox="1"/>
          <p:nvPr/>
        </p:nvSpPr>
        <p:spPr>
          <a:xfrm>
            <a:off x="192449" y="4735502"/>
            <a:ext cx="1962867" cy="369332"/>
          </a:xfrm>
          <a:prstGeom prst="rect">
            <a:avLst/>
          </a:prstGeom>
          <a:solidFill>
            <a:srgbClr val="FFCC00"/>
          </a:solidFill>
          <a:ln w="12700">
            <a:solidFill>
              <a:srgbClr val="FF99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r"/>
            <a:r>
              <a:rPr/>
              <a:t>Bécher</a:t>
            </a:r>
            <a:endParaRPr lang="zh-CN" altLang="en-US"/>
          </a:p>
        </p:txBody>
      </p:sp>
      <p:cxnSp>
        <p:nvCxnSpPr>
          <p:cNvPr id="3145742" name="GeoShape"/>
          <p:cNvCxnSpPr>
            <a:cxnSpLocks/>
          </p:cNvCxnSpPr>
          <p:nvPr/>
        </p:nvCxnSpPr>
        <p:spPr>
          <a:xfrm>
            <a:off x="1880389" y="4333494"/>
            <a:ext cx="3529243" cy="976939"/>
          </a:xfrm>
          <a:prstGeom prst="straightConnector1">
            <a:avLst/>
          </a:prstGeom>
          <a:noFill/>
          <a:ln w="25400">
            <a:solidFill>
              <a:srgbClr val="FF9900"/>
            </a:solidFill>
            <a:prstDash val="solid"/>
            <a:tailEnd type="arrow"/>
          </a:ln>
        </p:spPr>
      </p:cxnSp>
      <p:sp>
        <p:nvSpPr>
          <p:cNvPr id="1048627" name="TextBox"/>
          <p:cNvSpPr txBox="1"/>
          <p:nvPr/>
        </p:nvSpPr>
        <p:spPr>
          <a:xfrm>
            <a:off x="196871" y="4177070"/>
            <a:ext cx="1943515" cy="369332"/>
          </a:xfrm>
          <a:prstGeom prst="rect">
            <a:avLst/>
          </a:prstGeom>
          <a:solidFill>
            <a:srgbClr val="FFCC00"/>
          </a:solidFill>
          <a:ln w="12700">
            <a:solidFill>
              <a:srgbClr val="FF99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/>
              <a:t>Support</a:t>
            </a:r>
            <a:endParaRPr lang="zh-CN" altLang="en-US"/>
          </a:p>
        </p:txBody>
      </p:sp>
      <p:cxnSp>
        <p:nvCxnSpPr>
          <p:cNvPr id="3145743" name="GeoShape"/>
          <p:cNvCxnSpPr>
            <a:cxnSpLocks/>
          </p:cNvCxnSpPr>
          <p:nvPr/>
        </p:nvCxnSpPr>
        <p:spPr>
          <a:xfrm>
            <a:off x="1834324" y="3796372"/>
            <a:ext cx="4699675" cy="1208143"/>
          </a:xfrm>
          <a:prstGeom prst="straightConnector1">
            <a:avLst/>
          </a:prstGeom>
          <a:noFill/>
          <a:ln w="25400">
            <a:solidFill>
              <a:srgbClr val="FF9900"/>
            </a:solidFill>
            <a:prstDash val="solid"/>
            <a:tailEnd type="arrow"/>
          </a:ln>
        </p:spPr>
      </p:cxnSp>
      <p:sp>
        <p:nvSpPr>
          <p:cNvPr id="1048628" name="TextBox"/>
          <p:cNvSpPr txBox="1"/>
          <p:nvPr/>
        </p:nvSpPr>
        <p:spPr>
          <a:xfrm>
            <a:off x="183070" y="3618637"/>
            <a:ext cx="1967327" cy="369332"/>
          </a:xfrm>
          <a:prstGeom prst="rect">
            <a:avLst/>
          </a:prstGeom>
          <a:solidFill>
            <a:srgbClr val="FFCC00"/>
          </a:solidFill>
          <a:ln w="12700">
            <a:solidFill>
              <a:srgbClr val="FF99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1800"/>
              <a:t>Baguette en verre</a:t>
            </a:r>
            <a:endParaRPr lang="zh-CN" altLang="en-US" sz="1800"/>
          </a:p>
        </p:txBody>
      </p:sp>
      <p:cxnSp>
        <p:nvCxnSpPr>
          <p:cNvPr id="3145744" name="GeoShape"/>
          <p:cNvCxnSpPr>
            <a:cxnSpLocks/>
          </p:cNvCxnSpPr>
          <p:nvPr/>
        </p:nvCxnSpPr>
        <p:spPr>
          <a:xfrm>
            <a:off x="1836324" y="3338894"/>
            <a:ext cx="3839605" cy="1067044"/>
          </a:xfrm>
          <a:prstGeom prst="straightConnector1">
            <a:avLst/>
          </a:prstGeom>
          <a:noFill/>
          <a:ln w="25400">
            <a:solidFill>
              <a:srgbClr val="FF9900"/>
            </a:solidFill>
            <a:prstDash val="solid"/>
            <a:tailEnd type="arrow"/>
          </a:ln>
        </p:spPr>
      </p:cxnSp>
      <p:sp>
        <p:nvSpPr>
          <p:cNvPr id="1048629" name="TextBox"/>
          <p:cNvSpPr txBox="1"/>
          <p:nvPr/>
        </p:nvSpPr>
        <p:spPr>
          <a:xfrm>
            <a:off x="203622" y="3142993"/>
            <a:ext cx="1961704" cy="369332"/>
          </a:xfrm>
          <a:prstGeom prst="rect">
            <a:avLst/>
          </a:prstGeom>
          <a:solidFill>
            <a:srgbClr val="FFCC00"/>
          </a:solidFill>
          <a:ln w="12700">
            <a:solidFill>
              <a:srgbClr val="FF99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1800"/>
              <a:t>Erlenmeyer</a:t>
            </a:r>
            <a:endParaRPr lang="zh-CN" altLang="en-US" sz="1800"/>
          </a:p>
        </p:txBody>
      </p:sp>
      <p:cxnSp>
        <p:nvCxnSpPr>
          <p:cNvPr id="3145745" name="GeoShape"/>
          <p:cNvCxnSpPr>
            <a:cxnSpLocks/>
          </p:cNvCxnSpPr>
          <p:nvPr/>
        </p:nvCxnSpPr>
        <p:spPr>
          <a:xfrm>
            <a:off x="1532487" y="2729885"/>
            <a:ext cx="4402364" cy="227382"/>
          </a:xfrm>
          <a:prstGeom prst="straightConnector1">
            <a:avLst/>
          </a:prstGeom>
          <a:noFill/>
          <a:ln w="25400">
            <a:solidFill>
              <a:srgbClr val="FF9900"/>
            </a:solidFill>
            <a:prstDash val="solid"/>
            <a:tailEnd type="arrow"/>
          </a:ln>
        </p:spPr>
      </p:cxnSp>
      <p:sp>
        <p:nvSpPr>
          <p:cNvPr id="1048630" name="TextBox"/>
          <p:cNvSpPr txBox="1"/>
          <p:nvPr/>
        </p:nvSpPr>
        <p:spPr>
          <a:xfrm>
            <a:off x="199028" y="2561027"/>
            <a:ext cx="1987242" cy="369332"/>
          </a:xfrm>
          <a:prstGeom prst="rect">
            <a:avLst/>
          </a:prstGeom>
          <a:solidFill>
            <a:srgbClr val="FFCC00"/>
          </a:solidFill>
          <a:ln w="12700">
            <a:solidFill>
              <a:srgbClr val="FF99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1800" dirty="0" err="1" smtClean="0"/>
              <a:t>Entonoir</a:t>
            </a:r>
            <a:endParaRPr lang="zh-CN" altLang="en-US" sz="1800" dirty="0"/>
          </a:p>
        </p:txBody>
      </p:sp>
      <p:cxnSp>
        <p:nvCxnSpPr>
          <p:cNvPr id="3145746" name="GeoShape"/>
          <p:cNvCxnSpPr>
            <a:cxnSpLocks/>
          </p:cNvCxnSpPr>
          <p:nvPr/>
        </p:nvCxnSpPr>
        <p:spPr>
          <a:xfrm>
            <a:off x="1704761" y="2075074"/>
            <a:ext cx="4230090" cy="547756"/>
          </a:xfrm>
          <a:prstGeom prst="straightConnector1">
            <a:avLst/>
          </a:prstGeom>
          <a:noFill/>
          <a:ln w="25400">
            <a:solidFill>
              <a:srgbClr val="FF9900"/>
            </a:solidFill>
            <a:prstDash val="solid"/>
            <a:tailEnd type="arrow"/>
          </a:ln>
        </p:spPr>
      </p:cxnSp>
      <p:sp>
        <p:nvSpPr>
          <p:cNvPr id="1048631" name="TextBox"/>
          <p:cNvSpPr txBox="1"/>
          <p:nvPr/>
        </p:nvSpPr>
        <p:spPr>
          <a:xfrm>
            <a:off x="207294" y="1947431"/>
            <a:ext cx="1943717" cy="369332"/>
          </a:xfrm>
          <a:prstGeom prst="rect">
            <a:avLst/>
          </a:prstGeom>
          <a:solidFill>
            <a:srgbClr val="FFCC00"/>
          </a:solidFill>
          <a:ln w="1270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1800" dirty="0" err="1"/>
              <a:t>Filtre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à </a:t>
            </a:r>
            <a:r>
              <a:rPr lang="en-US" altLang="zh-CN" sz="1800" dirty="0"/>
              <a:t>café</a:t>
            </a:r>
            <a:endParaRPr lang="zh-CN" altLang="en-US" sz="18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6544" y="1095778"/>
            <a:ext cx="6754680" cy="590007"/>
          </a:xfrm>
          <a:prstGeom prst="rect">
            <a:avLst/>
          </a:prstGeom>
          <a:noFill/>
          <a:ln w="25400">
            <a:noFill/>
            <a:prstDash val="solid"/>
          </a:ln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a) Le </a:t>
            </a:r>
            <a:r>
              <a:rPr kumimoji="0" lang="en-US" sz="4600" b="1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matériel</a:t>
            </a:r>
            <a:r>
              <a:rPr kumimoji="0" lang="en-US" sz="46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1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utilisé</a:t>
            </a:r>
            <a:r>
              <a:rPr kumimoji="0" lang="en-US" sz="46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653" y="1252812"/>
            <a:ext cx="6527968" cy="4602278"/>
          </a:xfrm>
          <a:prstGeom prst="rect">
            <a:avLst/>
          </a:prstGeom>
        </p:spPr>
      </p:pic>
      <p:cxnSp>
        <p:nvCxnSpPr>
          <p:cNvPr id="3145747" name="GeoShape"/>
          <p:cNvCxnSpPr>
            <a:cxnSpLocks/>
          </p:cNvCxnSpPr>
          <p:nvPr/>
        </p:nvCxnSpPr>
        <p:spPr>
          <a:xfrm>
            <a:off x="2191588" y="1559942"/>
            <a:ext cx="3642512" cy="706624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FF9900"/>
            </a:solidFill>
            <a:prstDash val="solid"/>
            <a:tailEnd type="arrow"/>
          </a:ln>
        </p:spPr>
      </p:cxnSp>
      <p:sp>
        <p:nvSpPr>
          <p:cNvPr id="1048632" name="TextBox"/>
          <p:cNvSpPr txBox="1"/>
          <p:nvPr/>
        </p:nvSpPr>
        <p:spPr>
          <a:xfrm>
            <a:off x="355358" y="1435029"/>
            <a:ext cx="208092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>
                <a:solidFill>
                  <a:sysClr val="windowText" lastClr="000000"/>
                </a:solidFill>
              </a:rPr>
              <a:t>Eau boueuse</a:t>
            </a:r>
            <a:endParaRPr lang="zh-CN" altLang="en-US">
              <a:solidFill>
                <a:sysClr val="windowText" lastClr="000000"/>
              </a:solidFill>
            </a:endParaRPr>
          </a:p>
        </p:txBody>
      </p:sp>
      <p:cxnSp>
        <p:nvCxnSpPr>
          <p:cNvPr id="3145748" name="GeoShape"/>
          <p:cNvCxnSpPr>
            <a:cxnSpLocks/>
          </p:cNvCxnSpPr>
          <p:nvPr/>
        </p:nvCxnSpPr>
        <p:spPr>
          <a:xfrm>
            <a:off x="2290896" y="2003676"/>
            <a:ext cx="3198248" cy="2959308"/>
          </a:xfrm>
          <a:prstGeom prst="straightConnector1">
            <a:avLst/>
          </a:prstGeom>
          <a:noFill/>
          <a:ln w="25400">
            <a:solidFill>
              <a:srgbClr val="FF9900"/>
            </a:solidFill>
            <a:prstDash val="solid"/>
            <a:tailEnd type="arrow"/>
          </a:ln>
        </p:spPr>
      </p:cxnSp>
      <p:sp>
        <p:nvSpPr>
          <p:cNvPr id="1048633" name="TextBox"/>
          <p:cNvSpPr txBox="1"/>
          <p:nvPr/>
        </p:nvSpPr>
        <p:spPr>
          <a:xfrm>
            <a:off x="354541" y="1857625"/>
            <a:ext cx="20817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>
                <a:solidFill>
                  <a:sysClr val="windowText" lastClr="000000"/>
                </a:solidFill>
              </a:rPr>
              <a:t>Eau limpide</a:t>
            </a:r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048634" name="TextBox"/>
          <p:cNvSpPr txBox="1"/>
          <p:nvPr/>
        </p:nvSpPr>
        <p:spPr>
          <a:xfrm>
            <a:off x="354542" y="6032311"/>
            <a:ext cx="8389640" cy="369332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dirty="0">
                <a:latin typeface="+mj-lt"/>
              </a:rPr>
              <a:t>On verse </a:t>
            </a:r>
            <a:r>
              <a:rPr dirty="0" err="1">
                <a:latin typeface="+mj-lt"/>
              </a:rPr>
              <a:t>l'eau</a:t>
            </a:r>
            <a:r>
              <a:rPr dirty="0">
                <a:latin typeface="+mj-lt"/>
              </a:rPr>
              <a:t> avec </a:t>
            </a:r>
            <a:r>
              <a:rPr dirty="0" err="1">
                <a:latin typeface="+mj-lt"/>
              </a:rPr>
              <a:t>une</a:t>
            </a:r>
            <a:r>
              <a:rPr dirty="0">
                <a:latin typeface="+mj-lt"/>
              </a:rPr>
              <a:t> baguette en </a:t>
            </a:r>
            <a:r>
              <a:rPr dirty="0" err="1">
                <a:latin typeface="+mj-lt"/>
              </a:rPr>
              <a:t>verre</a:t>
            </a:r>
            <a:r>
              <a:rPr dirty="0">
                <a:latin typeface="+mj-lt"/>
              </a:rPr>
              <a:t> pour pas </a:t>
            </a:r>
            <a:r>
              <a:rPr lang="fr-FR" dirty="0" smtClean="0">
                <a:latin typeface="+mj-lt"/>
              </a:rPr>
              <a:t>que le liquide</a:t>
            </a:r>
            <a:r>
              <a:rPr dirty="0" smtClean="0">
                <a:latin typeface="+mj-lt"/>
              </a:rPr>
              <a:t> </a:t>
            </a:r>
            <a:r>
              <a:rPr dirty="0" err="1">
                <a:latin typeface="+mj-lt"/>
              </a:rPr>
              <a:t>coule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trop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vite</a:t>
            </a:r>
            <a:r>
              <a:rPr dirty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.</a:t>
            </a:r>
            <a:endParaRPr lang="zh-CN" alt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48636" name="ZoneTexte 1048602"/>
          <p:cNvSpPr txBox="1"/>
          <p:nvPr/>
        </p:nvSpPr>
        <p:spPr>
          <a:xfrm>
            <a:off x="32523" y="2615991"/>
            <a:ext cx="2405475" cy="341632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fr-FR" sz="1800" dirty="0" smtClean="0">
                <a:solidFill>
                  <a:sysClr val="windowText" lastClr="000000"/>
                </a:solidFill>
              </a:rPr>
              <a:t>On verse </a:t>
            </a:r>
            <a:r>
              <a:rPr lang="en-US" altLang="fr-FR" sz="1800" dirty="0" err="1">
                <a:solidFill>
                  <a:sysClr val="windowText" lastClr="000000"/>
                </a:solidFill>
              </a:rPr>
              <a:t>l'eau</a:t>
            </a:r>
            <a:r>
              <a:rPr lang="en-US" altLang="fr-FR" sz="1800" dirty="0">
                <a:solidFill>
                  <a:sysClr val="windowText" lastClr="000000"/>
                </a:solidFill>
              </a:rPr>
              <a:t> </a:t>
            </a:r>
            <a:r>
              <a:rPr lang="en-US" altLang="fr-FR" sz="1800" dirty="0" err="1">
                <a:solidFill>
                  <a:sysClr val="windowText" lastClr="000000"/>
                </a:solidFill>
              </a:rPr>
              <a:t>boueuse</a:t>
            </a:r>
            <a:r>
              <a:rPr lang="en-US" altLang="fr-FR" sz="1800" dirty="0">
                <a:solidFill>
                  <a:sysClr val="windowText" lastClr="000000"/>
                </a:solidFill>
              </a:rPr>
              <a:t> </a:t>
            </a:r>
            <a:r>
              <a:rPr lang="en-US" altLang="fr-FR" sz="1800" dirty="0" err="1" smtClean="0">
                <a:solidFill>
                  <a:sysClr val="windowText" lastClr="000000"/>
                </a:solidFill>
              </a:rPr>
              <a:t>dans</a:t>
            </a:r>
            <a:r>
              <a:rPr lang="en-US" altLang="fr-FR" sz="1800" dirty="0" smtClean="0">
                <a:solidFill>
                  <a:sysClr val="windowText" lastClr="000000"/>
                </a:solidFill>
              </a:rPr>
              <a:t> un </a:t>
            </a:r>
            <a:r>
              <a:rPr lang="en-US" altLang="fr-FR" sz="1800" dirty="0" err="1" smtClean="0">
                <a:solidFill>
                  <a:sysClr val="windowText" lastClr="000000"/>
                </a:solidFill>
              </a:rPr>
              <a:t>filtre</a:t>
            </a:r>
            <a:r>
              <a:rPr lang="en-US" altLang="fr-FR" sz="1800" dirty="0" smtClean="0">
                <a:solidFill>
                  <a:sysClr val="windowText" lastClr="000000"/>
                </a:solidFill>
              </a:rPr>
              <a:t> à café qui </a:t>
            </a:r>
            <a:r>
              <a:rPr lang="en-US" altLang="fr-FR" sz="1800" dirty="0" err="1" smtClean="0">
                <a:solidFill>
                  <a:sysClr val="windowText" lastClr="000000"/>
                </a:solidFill>
              </a:rPr>
              <a:t>laisse</a:t>
            </a:r>
            <a:r>
              <a:rPr lang="en-US" altLang="fr-FR" sz="1800" dirty="0" smtClean="0">
                <a:solidFill>
                  <a:sysClr val="windowText" lastClr="000000"/>
                </a:solidFill>
              </a:rPr>
              <a:t> passer le </a:t>
            </a:r>
            <a:r>
              <a:rPr lang="en-US" altLang="fr-FR" sz="1800" dirty="0" err="1" smtClean="0">
                <a:solidFill>
                  <a:sysClr val="windowText" lastClr="000000"/>
                </a:solidFill>
              </a:rPr>
              <a:t>liquide</a:t>
            </a:r>
            <a:r>
              <a:rPr lang="en-US" altLang="fr-FR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fr-FR" sz="1800" dirty="0" err="1" smtClean="0">
                <a:solidFill>
                  <a:sysClr val="windowText" lastClr="000000"/>
                </a:solidFill>
              </a:rPr>
              <a:t>mais</a:t>
            </a:r>
            <a:r>
              <a:rPr lang="en-US" altLang="fr-FR" sz="1800" dirty="0" smtClean="0">
                <a:solidFill>
                  <a:sysClr val="windowText" lastClr="000000"/>
                </a:solidFill>
              </a:rPr>
              <a:t> qui </a:t>
            </a:r>
            <a:r>
              <a:rPr lang="en-US" altLang="fr-FR" sz="1800" dirty="0" err="1" smtClean="0">
                <a:solidFill>
                  <a:sysClr val="windowText" lastClr="000000"/>
                </a:solidFill>
              </a:rPr>
              <a:t>retient</a:t>
            </a:r>
            <a:r>
              <a:rPr lang="en-US" altLang="fr-FR" sz="1800" dirty="0" smtClean="0">
                <a:solidFill>
                  <a:sysClr val="windowText" lastClr="000000"/>
                </a:solidFill>
              </a:rPr>
              <a:t> les petites </a:t>
            </a:r>
            <a:r>
              <a:rPr lang="en-US" altLang="fr-FR" sz="1800" dirty="0" err="1" smtClean="0">
                <a:solidFill>
                  <a:sysClr val="windowText" lastClr="000000"/>
                </a:solidFill>
              </a:rPr>
              <a:t>particules</a:t>
            </a:r>
            <a:r>
              <a:rPr lang="en-US" altLang="fr-FR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fr-FR" sz="1800" dirty="0" err="1" smtClean="0">
                <a:solidFill>
                  <a:sysClr val="windowText" lastClr="000000"/>
                </a:solidFill>
              </a:rPr>
              <a:t>solides</a:t>
            </a:r>
            <a:r>
              <a:rPr lang="en-US" altLang="fr-FR" sz="1800" dirty="0" smtClean="0">
                <a:solidFill>
                  <a:sysClr val="windowText" lastClr="000000"/>
                </a:solidFill>
              </a:rPr>
              <a:t>.</a:t>
            </a:r>
            <a:endParaRPr lang="en-US" altLang="fr-FR" sz="1800" dirty="0" smtClean="0">
              <a:solidFill>
                <a:sysClr val="windowText" lastClr="000000"/>
              </a:solidFill>
            </a:endParaRPr>
          </a:p>
          <a:p>
            <a:endParaRPr lang="en-US" altLang="fr-FR" dirty="0" smtClean="0">
              <a:solidFill>
                <a:sysClr val="windowText" lastClr="000000"/>
              </a:solidFill>
            </a:endParaRPr>
          </a:p>
          <a:p>
            <a:r>
              <a:rPr lang="en-US" altLang="fr-FR" dirty="0" smtClean="0">
                <a:solidFill>
                  <a:sysClr val="windowText" lastClr="000000"/>
                </a:solidFill>
              </a:rPr>
              <a:t>On </a:t>
            </a:r>
            <a:r>
              <a:rPr lang="en-US" altLang="fr-FR" dirty="0" err="1" smtClean="0">
                <a:solidFill>
                  <a:sysClr val="windowText" lastClr="000000"/>
                </a:solidFill>
              </a:rPr>
              <a:t>obtient</a:t>
            </a:r>
            <a:r>
              <a:rPr lang="en-US" altLang="fr-FR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fr-FR" dirty="0" err="1" smtClean="0">
                <a:solidFill>
                  <a:sysClr val="windowText" lastClr="000000"/>
                </a:solidFill>
              </a:rPr>
              <a:t>donc</a:t>
            </a:r>
            <a:r>
              <a:rPr lang="en-US" altLang="fr-FR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fr-FR" sz="1800" dirty="0" smtClean="0">
                <a:solidFill>
                  <a:sysClr val="windowText" lastClr="000000"/>
                </a:solidFill>
              </a:rPr>
              <a:t>de </a:t>
            </a:r>
            <a:r>
              <a:rPr lang="en-US" altLang="fr-FR" sz="1800" dirty="0" err="1">
                <a:solidFill>
                  <a:sysClr val="windowText" lastClr="000000"/>
                </a:solidFill>
              </a:rPr>
              <a:t>l'eau</a:t>
            </a:r>
            <a:r>
              <a:rPr lang="en-US" altLang="fr-FR" sz="1800" dirty="0">
                <a:solidFill>
                  <a:sysClr val="windowText" lastClr="000000"/>
                </a:solidFill>
              </a:rPr>
              <a:t> </a:t>
            </a:r>
            <a:r>
              <a:rPr lang="en-US" altLang="fr-FR" sz="1800" dirty="0" err="1">
                <a:solidFill>
                  <a:sysClr val="windowText" lastClr="000000"/>
                </a:solidFill>
              </a:rPr>
              <a:t>limpide</a:t>
            </a:r>
            <a:r>
              <a:rPr lang="en-US" altLang="fr-FR" sz="1800" dirty="0">
                <a:solidFill>
                  <a:sysClr val="windowText" lastClr="000000"/>
                </a:solidFill>
              </a:rPr>
              <a:t> </a:t>
            </a:r>
            <a:r>
              <a:rPr lang="en-US" altLang="fr-FR" sz="1800" dirty="0" err="1" smtClean="0">
                <a:solidFill>
                  <a:sysClr val="windowText" lastClr="000000"/>
                </a:solidFill>
              </a:rPr>
              <a:t>c'est</a:t>
            </a:r>
            <a:r>
              <a:rPr lang="en-US" altLang="fr-FR" sz="1800" dirty="0" smtClean="0">
                <a:solidFill>
                  <a:sysClr val="windowText" lastClr="000000"/>
                </a:solidFill>
              </a:rPr>
              <a:t> à </a:t>
            </a:r>
            <a:r>
              <a:rPr lang="en-US" altLang="fr-FR" sz="1800" dirty="0">
                <a:solidFill>
                  <a:sysClr val="windowText" lastClr="000000"/>
                </a:solidFill>
              </a:rPr>
              <a:t>dire </a:t>
            </a:r>
            <a:r>
              <a:rPr lang="en-US" altLang="fr-FR" sz="1800" dirty="0" err="1">
                <a:solidFill>
                  <a:sysClr val="windowText" lastClr="000000"/>
                </a:solidFill>
              </a:rPr>
              <a:t>une</a:t>
            </a:r>
            <a:r>
              <a:rPr lang="en-US" altLang="fr-FR" sz="1800" dirty="0">
                <a:solidFill>
                  <a:sysClr val="windowText" lastClr="000000"/>
                </a:solidFill>
              </a:rPr>
              <a:t> </a:t>
            </a:r>
            <a:r>
              <a:rPr lang="en-US" altLang="fr-FR" sz="1800" dirty="0" smtClean="0">
                <a:solidFill>
                  <a:sysClr val="windowText" lastClr="000000"/>
                </a:solidFill>
              </a:rPr>
              <a:t>eau qui </a:t>
            </a:r>
            <a:r>
              <a:rPr lang="en-US" altLang="fr-FR" sz="1800" dirty="0" err="1" smtClean="0">
                <a:solidFill>
                  <a:sysClr val="windowText" lastClr="000000"/>
                </a:solidFill>
              </a:rPr>
              <a:t>n’est</a:t>
            </a:r>
            <a:r>
              <a:rPr lang="en-US" altLang="fr-FR" sz="1800" dirty="0" smtClean="0">
                <a:solidFill>
                  <a:sysClr val="windowText" lastClr="000000"/>
                </a:solidFill>
              </a:rPr>
              <a:t> plus trouble </a:t>
            </a:r>
            <a:r>
              <a:rPr lang="en-US" altLang="fr-FR" sz="1800" dirty="0" err="1" smtClean="0">
                <a:solidFill>
                  <a:sysClr val="windowText" lastClr="000000"/>
                </a:solidFill>
              </a:rPr>
              <a:t>mais</a:t>
            </a:r>
            <a:r>
              <a:rPr lang="en-US" altLang="fr-FR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fr-FR" sz="1800" dirty="0">
                <a:solidFill>
                  <a:sysClr val="windowText" lastClr="000000"/>
                </a:solidFill>
              </a:rPr>
              <a:t>pas encore &lt;&lt;pure&gt;&gt;. </a:t>
            </a:r>
            <a:endParaRPr lang="en-US" altLang="fr-FR" sz="18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6544" y="505771"/>
            <a:ext cx="6754680" cy="590007"/>
          </a:xfrm>
          <a:prstGeom prst="rect">
            <a:avLst/>
          </a:prstGeom>
          <a:noFill/>
          <a:ln w="25400">
            <a:noFill/>
            <a:prstDash val="solid"/>
          </a:ln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u="sng" dirty="0" smtClean="0"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b</a:t>
            </a:r>
            <a:r>
              <a:rPr kumimoji="0" lang="en-US" sz="46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Explication de </a:t>
            </a:r>
            <a:r>
              <a:rPr kumimoji="0" lang="en-US" sz="4600" b="1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l’expérience</a:t>
            </a:r>
            <a:r>
              <a:rPr kumimoji="0" lang="en-US" sz="46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Rectangle 1048677"/>
          <p:cNvSpPr/>
          <p:nvPr/>
        </p:nvSpPr>
        <p:spPr>
          <a:xfrm>
            <a:off x="95244" y="1729862"/>
            <a:ext cx="2316621" cy="5089906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algn="ctr"/>
            <a:endParaRPr lang="fr-FR"/>
          </a:p>
        </p:txBody>
      </p:sp>
      <p:pic>
        <p:nvPicPr>
          <p:cNvPr id="2097155" name="Picture"/>
          <p:cNvPicPr>
            <a:picLocks noChangeAspect="1"/>
          </p:cNvPicPr>
          <p:nvPr/>
        </p:nvPicPr>
        <p:blipFill>
          <a:blip r:embed="rId2"/>
          <a:srcRect t="13526"/>
          <a:stretch>
            <a:fillRect/>
          </a:stretch>
        </p:blipFill>
        <p:spPr>
          <a:xfrm>
            <a:off x="2543364" y="2128479"/>
            <a:ext cx="6473469" cy="4587214"/>
          </a:xfrm>
          <a:prstGeom prst="rect">
            <a:avLst/>
          </a:prstGeom>
        </p:spPr>
      </p:pic>
      <p:cxnSp>
        <p:nvCxnSpPr>
          <p:cNvPr id="3145729" name="GeoShape"/>
          <p:cNvCxnSpPr>
            <a:cxnSpLocks/>
          </p:cNvCxnSpPr>
          <p:nvPr/>
        </p:nvCxnSpPr>
        <p:spPr>
          <a:xfrm rot="19964362">
            <a:off x="2218941" y="6358873"/>
            <a:ext cx="804592" cy="170312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FF9900"/>
            </a:solidFill>
            <a:prstDash val="solid"/>
            <a:tailEnd type="arrow"/>
          </a:ln>
        </p:spPr>
      </p:cxnSp>
      <p:sp>
        <p:nvSpPr>
          <p:cNvPr id="1048603" name="TextBox"/>
          <p:cNvSpPr txBox="1"/>
          <p:nvPr/>
        </p:nvSpPr>
        <p:spPr>
          <a:xfrm>
            <a:off x="790727" y="6299276"/>
            <a:ext cx="1601844" cy="369332"/>
          </a:xfrm>
          <a:prstGeom prst="rect">
            <a:avLst/>
          </a:prstGeom>
          <a:solidFill>
            <a:srgbClr val="FFCC00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/>
              <a:t>Thermomètre</a:t>
            </a:r>
            <a:endParaRPr lang="zh-CN" altLang="en-US"/>
          </a:p>
        </p:txBody>
      </p:sp>
      <p:cxnSp>
        <p:nvCxnSpPr>
          <p:cNvPr id="3145730" name="GeoShape"/>
          <p:cNvCxnSpPr>
            <a:cxnSpLocks/>
          </p:cNvCxnSpPr>
          <p:nvPr/>
        </p:nvCxnSpPr>
        <p:spPr>
          <a:xfrm flipV="1">
            <a:off x="2254360" y="5377397"/>
            <a:ext cx="1526991" cy="697303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FF9900"/>
            </a:solidFill>
            <a:prstDash val="solid"/>
            <a:tailEnd type="arrow"/>
          </a:ln>
        </p:spPr>
      </p:cxnSp>
      <p:sp>
        <p:nvSpPr>
          <p:cNvPr id="1048604" name="TextBox"/>
          <p:cNvSpPr txBox="1"/>
          <p:nvPr/>
        </p:nvSpPr>
        <p:spPr>
          <a:xfrm>
            <a:off x="1224106" y="5808449"/>
            <a:ext cx="1149412" cy="369332"/>
          </a:xfrm>
          <a:prstGeom prst="rect">
            <a:avLst/>
          </a:prstGeom>
          <a:solidFill>
            <a:srgbClr val="FFCC00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dirty="0" err="1"/>
              <a:t>Élévateur</a:t>
            </a:r>
            <a:endParaRPr lang="zh-CN" altLang="en-US" dirty="0"/>
          </a:p>
        </p:txBody>
      </p:sp>
      <p:cxnSp>
        <p:nvCxnSpPr>
          <p:cNvPr id="3145731" name="GeoShape"/>
          <p:cNvCxnSpPr>
            <a:cxnSpLocks/>
          </p:cNvCxnSpPr>
          <p:nvPr/>
        </p:nvCxnSpPr>
        <p:spPr>
          <a:xfrm flipV="1">
            <a:off x="2111531" y="4962026"/>
            <a:ext cx="1422664" cy="253597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FF9900"/>
            </a:solidFill>
            <a:prstDash val="solid"/>
            <a:tailEnd type="arrow"/>
          </a:ln>
        </p:spPr>
      </p:cxnSp>
      <p:sp>
        <p:nvSpPr>
          <p:cNvPr id="1048605" name="TextBox"/>
          <p:cNvSpPr txBox="1"/>
          <p:nvPr/>
        </p:nvSpPr>
        <p:spPr>
          <a:xfrm>
            <a:off x="192891" y="4972579"/>
            <a:ext cx="2180626" cy="369332"/>
          </a:xfrm>
          <a:prstGeom prst="rect">
            <a:avLst/>
          </a:prstGeom>
          <a:solidFill>
            <a:srgbClr val="FFCC00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Chauffe-ballon</a:t>
            </a:r>
            <a:endParaRPr lang="zh-CN" altLang="en-US" dirty="0"/>
          </a:p>
        </p:txBody>
      </p:sp>
      <p:cxnSp>
        <p:nvCxnSpPr>
          <p:cNvPr id="3145732" name="GeoShape"/>
          <p:cNvCxnSpPr>
            <a:cxnSpLocks/>
          </p:cNvCxnSpPr>
          <p:nvPr/>
        </p:nvCxnSpPr>
        <p:spPr>
          <a:xfrm>
            <a:off x="2111643" y="3335242"/>
            <a:ext cx="1273453" cy="818919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FF9900"/>
            </a:solidFill>
            <a:prstDash val="solid"/>
            <a:tailEnd type="arrow"/>
          </a:ln>
        </p:spPr>
      </p:cxnSp>
      <p:cxnSp>
        <p:nvCxnSpPr>
          <p:cNvPr id="3145733" name="GeoShape"/>
          <p:cNvCxnSpPr>
            <a:cxnSpLocks/>
          </p:cNvCxnSpPr>
          <p:nvPr/>
        </p:nvCxnSpPr>
        <p:spPr>
          <a:xfrm flipV="1">
            <a:off x="2213448" y="5026170"/>
            <a:ext cx="2909613" cy="595115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FF9900"/>
            </a:solidFill>
            <a:prstDash val="solid"/>
            <a:tailEnd type="arrow"/>
          </a:ln>
        </p:spPr>
      </p:cxnSp>
      <p:sp>
        <p:nvSpPr>
          <p:cNvPr id="1048606" name="TextBox"/>
          <p:cNvSpPr txBox="1"/>
          <p:nvPr/>
        </p:nvSpPr>
        <p:spPr>
          <a:xfrm>
            <a:off x="1325881" y="5416814"/>
            <a:ext cx="1064061" cy="369332"/>
          </a:xfrm>
          <a:prstGeom prst="rect">
            <a:avLst/>
          </a:prstGeom>
          <a:solidFill>
            <a:srgbClr val="FFCC00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/>
              <a:t>Support</a:t>
            </a:r>
            <a:endParaRPr lang="zh-CN" altLang="en-US"/>
          </a:p>
        </p:txBody>
      </p:sp>
      <p:sp>
        <p:nvSpPr>
          <p:cNvPr id="1048607" name="TextBox"/>
          <p:cNvSpPr txBox="1"/>
          <p:nvPr/>
        </p:nvSpPr>
        <p:spPr>
          <a:xfrm>
            <a:off x="247158" y="3132389"/>
            <a:ext cx="2144292" cy="1200329"/>
          </a:xfrm>
          <a:prstGeom prst="rect">
            <a:avLst/>
          </a:prstGeom>
          <a:solidFill>
            <a:srgbClr val="FFCC00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dirty="0" err="1"/>
              <a:t>Ballon</a:t>
            </a:r>
            <a:r>
              <a:rPr dirty="0"/>
              <a:t> </a:t>
            </a:r>
            <a:r>
              <a:rPr lang="fr-FR" dirty="0" smtClean="0"/>
              <a:t>à</a:t>
            </a:r>
            <a:r>
              <a:rPr dirty="0" smtClean="0"/>
              <a:t> </a:t>
            </a:r>
            <a:r>
              <a:rPr dirty="0"/>
              <a:t>fond </a:t>
            </a:r>
            <a:r>
              <a:rPr dirty="0" err="1"/>
              <a:t>rond</a:t>
            </a:r>
            <a:r>
              <a:rPr lang="en-US" dirty="0"/>
              <a:t> (</a:t>
            </a:r>
            <a:r>
              <a:rPr lang="en-US" dirty="0" err="1"/>
              <a:t>contient</a:t>
            </a:r>
            <a:r>
              <a:rPr lang="en-US" dirty="0"/>
              <a:t> </a:t>
            </a:r>
            <a:r>
              <a:rPr lang="en-US" dirty="0" err="1"/>
              <a:t>l'eau</a:t>
            </a:r>
            <a:r>
              <a:rPr lang="en-US" dirty="0"/>
              <a:t> </a:t>
            </a:r>
            <a:r>
              <a:rPr lang="en-US" dirty="0" err="1"/>
              <a:t>limpide</a:t>
            </a:r>
            <a:r>
              <a:rPr lang="en-US" dirty="0"/>
              <a:t> apr</a:t>
            </a:r>
            <a:r>
              <a:rPr lang="en-US" altLang="en-US" dirty="0"/>
              <a:t>è</a:t>
            </a:r>
            <a:r>
              <a:rPr lang="en-US" altLang="fr-FR" dirty="0"/>
              <a:t>s filtration)</a:t>
            </a:r>
            <a:endParaRPr lang="zh-CN" altLang="en-US" dirty="0"/>
          </a:p>
        </p:txBody>
      </p:sp>
      <p:cxnSp>
        <p:nvCxnSpPr>
          <p:cNvPr id="3145734" name="GeoShape"/>
          <p:cNvCxnSpPr>
            <a:cxnSpLocks/>
          </p:cNvCxnSpPr>
          <p:nvPr/>
        </p:nvCxnSpPr>
        <p:spPr>
          <a:xfrm>
            <a:off x="1982464" y="2128479"/>
            <a:ext cx="4192002" cy="2255857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FF9900"/>
            </a:solidFill>
            <a:prstDash val="solid"/>
            <a:tailEnd type="arrow"/>
          </a:ln>
        </p:spPr>
      </p:cxnSp>
      <p:cxnSp>
        <p:nvCxnSpPr>
          <p:cNvPr id="3145735" name="GeoShape"/>
          <p:cNvCxnSpPr>
            <a:cxnSpLocks/>
          </p:cNvCxnSpPr>
          <p:nvPr/>
        </p:nvCxnSpPr>
        <p:spPr>
          <a:xfrm>
            <a:off x="5562845" y="-1610797"/>
            <a:ext cx="4620445" cy="1610797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3893E0"/>
            </a:solidFill>
            <a:prstDash val="solid"/>
            <a:tailEnd type="arrow"/>
          </a:ln>
        </p:spPr>
      </p:cxnSp>
      <p:cxnSp>
        <p:nvCxnSpPr>
          <p:cNvPr id="3145736" name="GeoShape"/>
          <p:cNvCxnSpPr>
            <a:cxnSpLocks/>
          </p:cNvCxnSpPr>
          <p:nvPr/>
        </p:nvCxnSpPr>
        <p:spPr>
          <a:xfrm flipV="1">
            <a:off x="2233463" y="4157811"/>
            <a:ext cx="2999734" cy="563234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FF9900"/>
            </a:solidFill>
            <a:prstDash val="solid"/>
            <a:tailEnd type="arrow"/>
          </a:ln>
        </p:spPr>
      </p:cxnSp>
      <p:sp>
        <p:nvSpPr>
          <p:cNvPr id="1048608" name="TextBox"/>
          <p:cNvSpPr txBox="1"/>
          <p:nvPr/>
        </p:nvSpPr>
        <p:spPr>
          <a:xfrm>
            <a:off x="262296" y="1873606"/>
            <a:ext cx="2114014" cy="646331"/>
          </a:xfrm>
          <a:prstGeom prst="rect">
            <a:avLst/>
          </a:prstGeom>
          <a:solidFill>
            <a:srgbClr val="FFCC00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/>
              <a:t>Erlenmeyer (eau pure)</a:t>
            </a:r>
            <a:endParaRPr lang="zh-CN" altLang="en-US"/>
          </a:p>
        </p:txBody>
      </p:sp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1868877" y="133980"/>
            <a:ext cx="5634850" cy="725829"/>
          </a:xfrm>
          <a:solidFill>
            <a:srgbClr val="FFCC00"/>
          </a:solidFill>
          <a:ln w="25400">
            <a:solidFill>
              <a:srgbClr val="FF9900"/>
            </a:solidFill>
            <a:prstDash val="solid"/>
          </a:ln>
        </p:spPr>
        <p:txBody>
          <a:bodyPr>
            <a:noAutofit/>
          </a:bodyPr>
          <a:lstStyle/>
          <a:p>
            <a:r>
              <a:rPr lang="fr-FR" sz="4000" b="1" u="sng" dirty="0" smtClean="0">
                <a:solidFill>
                  <a:srgbClr val="FF9900"/>
                </a:solidFill>
              </a:rPr>
              <a:t>III. </a:t>
            </a:r>
            <a:r>
              <a:rPr sz="4000" b="1" u="sng" smtClean="0">
                <a:solidFill>
                  <a:srgbClr val="FF9900"/>
                </a:solidFill>
              </a:rPr>
              <a:t>La distil</a:t>
            </a:r>
            <a:r>
              <a:rPr lang="fr-FR" sz="4000" b="1" u="sng" dirty="0" smtClean="0">
                <a:solidFill>
                  <a:srgbClr val="FF9900"/>
                </a:solidFill>
              </a:rPr>
              <a:t>l</a:t>
            </a:r>
            <a:r>
              <a:rPr sz="4000" b="1" u="sng" smtClean="0">
                <a:solidFill>
                  <a:srgbClr val="FF9900"/>
                </a:solidFill>
              </a:rPr>
              <a:t>ation</a:t>
            </a:r>
            <a:endParaRPr lang="en-US" sz="4000" b="1" dirty="0">
              <a:solidFill>
                <a:srgbClr val="FF9900"/>
              </a:solidFill>
            </a:endParaRPr>
          </a:p>
        </p:txBody>
      </p:sp>
      <p:cxnSp>
        <p:nvCxnSpPr>
          <p:cNvPr id="3145737" name="GeoShape"/>
          <p:cNvCxnSpPr>
            <a:cxnSpLocks/>
          </p:cNvCxnSpPr>
          <p:nvPr/>
        </p:nvCxnSpPr>
        <p:spPr>
          <a:xfrm>
            <a:off x="2277545" y="4724237"/>
            <a:ext cx="4806211" cy="178737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FF9900"/>
            </a:solidFill>
            <a:prstDash val="solid"/>
            <a:tailEnd type="arrow"/>
          </a:ln>
        </p:spPr>
      </p:cxnSp>
      <p:sp>
        <p:nvSpPr>
          <p:cNvPr id="1048610" name="TextBox"/>
          <p:cNvSpPr txBox="1"/>
          <p:nvPr/>
        </p:nvSpPr>
        <p:spPr>
          <a:xfrm>
            <a:off x="1334297" y="4581017"/>
            <a:ext cx="1069158" cy="369332"/>
          </a:xfrm>
          <a:prstGeom prst="rect">
            <a:avLst/>
          </a:prstGeom>
          <a:solidFill>
            <a:srgbClr val="FFCC00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/>
              <a:t>Tuyaux</a:t>
            </a:r>
            <a:endParaRPr lang="zh-CN" altLang="en-US" dirty="0"/>
          </a:p>
        </p:txBody>
      </p:sp>
      <p:cxnSp>
        <p:nvCxnSpPr>
          <p:cNvPr id="3145738" name="GeoShape"/>
          <p:cNvCxnSpPr>
            <a:cxnSpLocks/>
          </p:cNvCxnSpPr>
          <p:nvPr/>
        </p:nvCxnSpPr>
        <p:spPr>
          <a:xfrm>
            <a:off x="2262523" y="2828728"/>
            <a:ext cx="1919888" cy="710771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FF9900"/>
            </a:solidFill>
            <a:prstDash val="solid"/>
            <a:tailEnd type="arrow"/>
          </a:ln>
        </p:spPr>
      </p:cxnSp>
      <p:sp>
        <p:nvSpPr>
          <p:cNvPr id="1048611" name="TextBox"/>
          <p:cNvSpPr txBox="1"/>
          <p:nvPr/>
        </p:nvSpPr>
        <p:spPr>
          <a:xfrm>
            <a:off x="247157" y="2661748"/>
            <a:ext cx="2180626" cy="369332"/>
          </a:xfrm>
          <a:prstGeom prst="rect">
            <a:avLst/>
          </a:prstGeom>
          <a:solidFill>
            <a:srgbClr val="FFCC00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/>
              <a:t>R</a:t>
            </a:r>
            <a:r>
              <a:rPr lang="zh-CN" altLang="en-US"/>
              <a:t>é</a:t>
            </a:r>
            <a:r>
              <a:rPr lang="en-US" altLang="zh-CN"/>
              <a:t>frig</a:t>
            </a:r>
            <a:r>
              <a:rPr lang="zh-CN" altLang="en-US"/>
              <a:t>é</a:t>
            </a:r>
            <a:r>
              <a:rPr lang="en-US" altLang="zh-CN"/>
              <a:t>rant</a:t>
            </a:r>
            <a:endParaRPr lang="zh-CN" alt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756" y="859809"/>
            <a:ext cx="6754680" cy="590007"/>
          </a:xfrm>
          <a:prstGeom prst="rect">
            <a:avLst/>
          </a:prstGeom>
          <a:noFill/>
          <a:ln w="25400">
            <a:noFill/>
            <a:prstDash val="solid"/>
          </a:ln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a) Le </a:t>
            </a:r>
            <a:r>
              <a:rPr kumimoji="0" lang="en-US" sz="4600" b="1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matériel</a:t>
            </a:r>
            <a:r>
              <a:rPr kumimoji="0" lang="en-US" sz="46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1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utilisé</a:t>
            </a:r>
            <a:r>
              <a:rPr kumimoji="0" lang="en-US" sz="46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1" y="3125196"/>
            <a:ext cx="4640984" cy="3694782"/>
          </a:xfrm>
          <a:prstGeom prst="rect">
            <a:avLst/>
          </a:prstGeom>
        </p:spPr>
      </p:pic>
      <p:cxnSp>
        <p:nvCxnSpPr>
          <p:cNvPr id="3145728" name="GeoShape"/>
          <p:cNvCxnSpPr>
            <a:cxnSpLocks/>
          </p:cNvCxnSpPr>
          <p:nvPr/>
        </p:nvCxnSpPr>
        <p:spPr>
          <a:xfrm>
            <a:off x="5562845" y="-1610797"/>
            <a:ext cx="4620445" cy="1610797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3893E0"/>
            </a:solidFill>
            <a:prstDash val="solid"/>
            <a:tailEnd type="arrow"/>
          </a:ln>
        </p:spPr>
      </p:cxnSp>
      <p:sp>
        <p:nvSpPr>
          <p:cNvPr id="1048596" name="ZoneTexte 1048586"/>
          <p:cNvSpPr txBox="1"/>
          <p:nvPr/>
        </p:nvSpPr>
        <p:spPr>
          <a:xfrm>
            <a:off x="129215" y="1323833"/>
            <a:ext cx="7160314" cy="1477328"/>
          </a:xfrm>
          <a:prstGeom prst="rect">
            <a:avLst/>
          </a:prstGeom>
          <a:noFill/>
          <a:ln w="2540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fr-FR" sz="1800" dirty="0" err="1"/>
              <a:t>L'eau</a:t>
            </a:r>
            <a:r>
              <a:rPr lang="en-US" altLang="fr-FR" sz="1800" dirty="0"/>
              <a:t> </a:t>
            </a:r>
            <a:r>
              <a:rPr lang="en-US" altLang="fr-FR" sz="1800" dirty="0" err="1" smtClean="0"/>
              <a:t>limpide</a:t>
            </a:r>
            <a:r>
              <a:rPr lang="en-US" altLang="fr-FR" sz="1800" dirty="0" smtClean="0"/>
              <a:t> </a:t>
            </a:r>
            <a:r>
              <a:rPr lang="en-US" altLang="fr-FR" sz="1800" dirty="0" err="1"/>
              <a:t>est</a:t>
            </a:r>
            <a:r>
              <a:rPr lang="en-US" altLang="fr-FR" sz="1800" dirty="0"/>
              <a:t> </a:t>
            </a:r>
            <a:r>
              <a:rPr lang="en-US" altLang="fr-FR" sz="1800" dirty="0" err="1" smtClean="0"/>
              <a:t>chauffée</a:t>
            </a:r>
            <a:r>
              <a:rPr lang="en-US" altLang="fr-FR" sz="1800" dirty="0" smtClean="0"/>
              <a:t> </a:t>
            </a:r>
            <a:r>
              <a:rPr lang="en-US" altLang="fr-FR" sz="1800" dirty="0"/>
              <a:t>par le </a:t>
            </a:r>
            <a:r>
              <a:rPr lang="en-US" altLang="fr-FR" sz="1800" dirty="0" err="1" smtClean="0"/>
              <a:t>chauffe-ballon</a:t>
            </a:r>
            <a:r>
              <a:rPr lang="en-US" altLang="fr-FR" dirty="0" smtClean="0"/>
              <a:t>, </a:t>
            </a:r>
            <a:r>
              <a:rPr lang="en-US" altLang="fr-FR" dirty="0" err="1" smtClean="0"/>
              <a:t>seule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l’eau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présente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mais</a:t>
            </a:r>
            <a:r>
              <a:rPr lang="en-US" altLang="fr-FR" dirty="0" smtClean="0"/>
              <a:t> pas la </a:t>
            </a:r>
            <a:r>
              <a:rPr lang="en-US" altLang="fr-FR" dirty="0" err="1" smtClean="0"/>
              <a:t>boue</a:t>
            </a:r>
            <a:r>
              <a:rPr lang="en-US" altLang="fr-FR" dirty="0" smtClean="0"/>
              <a:t> </a:t>
            </a:r>
            <a:r>
              <a:rPr lang="en-US" altLang="fr-FR" sz="1800" dirty="0" err="1" smtClean="0"/>
              <a:t>réalise</a:t>
            </a:r>
            <a:r>
              <a:rPr lang="en-US" altLang="fr-FR" sz="1800" dirty="0" smtClean="0"/>
              <a:t> </a:t>
            </a:r>
            <a:r>
              <a:rPr lang="en-US" altLang="fr-FR" sz="1800" dirty="0"/>
              <a:t>un </a:t>
            </a:r>
            <a:r>
              <a:rPr lang="en-US" altLang="fr-FR" sz="1800" dirty="0" err="1"/>
              <a:t>changement</a:t>
            </a:r>
            <a:r>
              <a:rPr lang="en-US" altLang="fr-FR" sz="1800" dirty="0"/>
              <a:t> d'</a:t>
            </a:r>
            <a:r>
              <a:rPr lang="fr-FR" altLang="en-US" sz="1800" dirty="0"/>
              <a:t>é</a:t>
            </a:r>
            <a:r>
              <a:rPr lang="en-US" altLang="fr-FR" sz="1800" dirty="0"/>
              <a:t>tat </a:t>
            </a:r>
            <a:r>
              <a:rPr lang="en-US" altLang="fr-FR" sz="1800" dirty="0" err="1"/>
              <a:t>appel</a:t>
            </a:r>
            <a:r>
              <a:rPr lang="fr-FR" altLang="en-US" sz="1800" dirty="0"/>
              <a:t>é</a:t>
            </a:r>
            <a:r>
              <a:rPr lang="en-US" altLang="fr-FR" sz="1800" dirty="0"/>
              <a:t> &lt;&lt;</a:t>
            </a:r>
            <a:r>
              <a:rPr lang="en-US" altLang="fr-FR" sz="1800" dirty="0" err="1"/>
              <a:t>vaporisation</a:t>
            </a:r>
            <a:r>
              <a:rPr lang="en-US" altLang="fr-FR" sz="1800" dirty="0"/>
              <a:t> &gt;&gt; </a:t>
            </a:r>
            <a:r>
              <a:rPr lang="en-US" altLang="fr-FR" sz="1800" dirty="0" smtClean="0"/>
              <a:t>.</a:t>
            </a:r>
          </a:p>
          <a:p>
            <a:r>
              <a:rPr lang="en-US" altLang="fr-FR" dirty="0" err="1" smtClean="0"/>
              <a:t>P</a:t>
            </a:r>
            <a:r>
              <a:rPr lang="en-US" altLang="fr-FR" sz="1800" dirty="0" err="1" smtClean="0"/>
              <a:t>uis</a:t>
            </a:r>
            <a:r>
              <a:rPr lang="en-US" altLang="fr-FR" sz="1800" dirty="0" smtClean="0"/>
              <a:t> </a:t>
            </a:r>
            <a:r>
              <a:rPr lang="en-US" altLang="fr-FR" sz="1800" dirty="0" err="1" smtClean="0"/>
              <a:t>cette</a:t>
            </a:r>
            <a:r>
              <a:rPr lang="en-US" altLang="fr-FR" sz="1800" dirty="0" smtClean="0"/>
              <a:t> </a:t>
            </a:r>
            <a:r>
              <a:rPr lang="en-US" altLang="fr-FR" sz="1800" dirty="0" err="1"/>
              <a:t>vapeur</a:t>
            </a:r>
            <a:r>
              <a:rPr lang="en-US" altLang="fr-FR" sz="1800" dirty="0"/>
              <a:t> </a:t>
            </a:r>
            <a:r>
              <a:rPr lang="en-US" altLang="fr-FR" sz="1800" dirty="0" smtClean="0"/>
              <a:t>(eau pure) </a:t>
            </a:r>
            <a:r>
              <a:rPr lang="en-US" altLang="fr-FR" sz="1800" dirty="0" err="1" smtClean="0"/>
              <a:t>va</a:t>
            </a:r>
            <a:r>
              <a:rPr lang="en-US" altLang="fr-FR" sz="1800" dirty="0" smtClean="0"/>
              <a:t> </a:t>
            </a:r>
            <a:r>
              <a:rPr lang="en-US" altLang="fr-FR" sz="1800" dirty="0" err="1"/>
              <a:t>dans</a:t>
            </a:r>
            <a:r>
              <a:rPr lang="en-US" altLang="fr-FR" sz="1800" dirty="0"/>
              <a:t> le </a:t>
            </a:r>
            <a:r>
              <a:rPr lang="en-US" altLang="fr-FR" sz="1800" dirty="0" err="1"/>
              <a:t>réfrigérant</a:t>
            </a:r>
            <a:r>
              <a:rPr lang="en-US" altLang="fr-FR" sz="1800" dirty="0"/>
              <a:t> </a:t>
            </a:r>
            <a:r>
              <a:rPr lang="en-US" altLang="fr-FR" sz="1800" dirty="0" err="1"/>
              <a:t>où</a:t>
            </a:r>
            <a:r>
              <a:rPr lang="en-US" altLang="fr-FR" sz="1800" dirty="0"/>
              <a:t> </a:t>
            </a:r>
            <a:r>
              <a:rPr lang="en-US" altLang="fr-FR" sz="1800" dirty="0" err="1" smtClean="0"/>
              <a:t>elle</a:t>
            </a:r>
            <a:r>
              <a:rPr lang="en-US" altLang="fr-FR" sz="1800" dirty="0" smtClean="0"/>
              <a:t> </a:t>
            </a:r>
            <a:r>
              <a:rPr lang="en-US" altLang="fr-FR" sz="1800" dirty="0" err="1" smtClean="0"/>
              <a:t>réalise</a:t>
            </a:r>
            <a:r>
              <a:rPr lang="en-US" altLang="fr-FR" sz="1800" dirty="0" smtClean="0"/>
              <a:t> un </a:t>
            </a:r>
            <a:r>
              <a:rPr lang="en-US" altLang="fr-FR" sz="1800" dirty="0" err="1"/>
              <a:t>autre</a:t>
            </a:r>
            <a:r>
              <a:rPr lang="en-US" altLang="fr-FR" sz="1800" dirty="0"/>
              <a:t> </a:t>
            </a:r>
            <a:r>
              <a:rPr lang="en-US" altLang="fr-FR" sz="1800" dirty="0" err="1"/>
              <a:t>changement</a:t>
            </a:r>
            <a:r>
              <a:rPr lang="en-US" altLang="fr-FR" sz="1800" dirty="0"/>
              <a:t> d'</a:t>
            </a:r>
            <a:r>
              <a:rPr lang="fr-FR" altLang="en-US" sz="1800" dirty="0"/>
              <a:t>é</a:t>
            </a:r>
            <a:r>
              <a:rPr lang="en-US" altLang="fr-FR" sz="1800" dirty="0"/>
              <a:t>tat </a:t>
            </a:r>
            <a:r>
              <a:rPr lang="en-US" altLang="fr-FR" sz="1800" dirty="0" err="1"/>
              <a:t>appel</a:t>
            </a:r>
            <a:r>
              <a:rPr lang="fr-FR" altLang="en-US" sz="1800" dirty="0"/>
              <a:t>é</a:t>
            </a:r>
            <a:r>
              <a:rPr lang="en-US" altLang="fr-FR" sz="1800" dirty="0"/>
              <a:t> &lt;&lt;</a:t>
            </a:r>
            <a:r>
              <a:rPr lang="en-US" altLang="fr-FR" sz="1800" dirty="0" err="1"/>
              <a:t>liquéfaction</a:t>
            </a:r>
            <a:r>
              <a:rPr lang="en-US" altLang="fr-FR" sz="1800" dirty="0"/>
              <a:t>&gt;&gt; </a:t>
            </a:r>
            <a:r>
              <a:rPr lang="en-US" altLang="fr-FR" sz="1800" dirty="0" smtClean="0"/>
              <a:t>. </a:t>
            </a:r>
          </a:p>
          <a:p>
            <a:r>
              <a:rPr lang="en-US" altLang="fr-FR" sz="1800" dirty="0" err="1" smtClean="0"/>
              <a:t>Enfin</a:t>
            </a:r>
            <a:r>
              <a:rPr lang="en-US" altLang="fr-FR" sz="1800" dirty="0" smtClean="0"/>
              <a:t> </a:t>
            </a:r>
            <a:r>
              <a:rPr lang="en-US" altLang="fr-FR" sz="1800" dirty="0" err="1" smtClean="0"/>
              <a:t>cette</a:t>
            </a:r>
            <a:r>
              <a:rPr lang="en-US" altLang="fr-FR" sz="1800" dirty="0" smtClean="0"/>
              <a:t> eau </a:t>
            </a:r>
            <a:r>
              <a:rPr lang="en-US" altLang="fr-FR" sz="1800" dirty="0"/>
              <a:t>pure </a:t>
            </a:r>
            <a:r>
              <a:rPr lang="en-US" altLang="fr-FR" sz="1800" dirty="0" err="1" smtClean="0"/>
              <a:t>liquide</a:t>
            </a:r>
            <a:r>
              <a:rPr lang="en-US" altLang="fr-FR" sz="1800" dirty="0" smtClean="0"/>
              <a:t> </a:t>
            </a:r>
            <a:r>
              <a:rPr lang="en-US" altLang="fr-FR" sz="1800" dirty="0" err="1" smtClean="0"/>
              <a:t>va</a:t>
            </a:r>
            <a:r>
              <a:rPr lang="en-US" altLang="fr-FR" sz="1800" dirty="0" smtClean="0"/>
              <a:t> </a:t>
            </a:r>
            <a:r>
              <a:rPr lang="en-US" altLang="fr-FR" sz="1800" dirty="0" err="1"/>
              <a:t>dans</a:t>
            </a:r>
            <a:r>
              <a:rPr lang="en-US" altLang="fr-FR" sz="1800" dirty="0"/>
              <a:t> </a:t>
            </a:r>
            <a:r>
              <a:rPr lang="en-US" altLang="fr-FR" sz="1800" dirty="0" err="1" smtClean="0"/>
              <a:t>l'erlenmeyer</a:t>
            </a:r>
            <a:endParaRPr lang="fr-FR" sz="1800" dirty="0"/>
          </a:p>
        </p:txBody>
      </p:sp>
      <p:pic>
        <p:nvPicPr>
          <p:cNvPr id="2097154" name="Image 209716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89529" y="61409"/>
            <a:ext cx="1789697" cy="3004032"/>
          </a:xfrm>
          <a:prstGeom prst="rect">
            <a:avLst/>
          </a:prstGeom>
        </p:spPr>
      </p:pic>
      <p:sp>
        <p:nvSpPr>
          <p:cNvPr id="1048597" name="Rectangle 1048676"/>
          <p:cNvSpPr/>
          <p:nvPr/>
        </p:nvSpPr>
        <p:spPr>
          <a:xfrm>
            <a:off x="61148" y="3124064"/>
            <a:ext cx="4648875" cy="3682261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1048598" name="Rectangle 1048678"/>
          <p:cNvSpPr/>
          <p:nvPr/>
        </p:nvSpPr>
        <p:spPr>
          <a:xfrm>
            <a:off x="7283694" y="57014"/>
            <a:ext cx="1803150" cy="300351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1048599" name="ZoneTexte 1048598"/>
          <p:cNvSpPr txBox="1"/>
          <p:nvPr/>
        </p:nvSpPr>
        <p:spPr>
          <a:xfrm>
            <a:off x="4780946" y="3629377"/>
            <a:ext cx="4321175" cy="1107996"/>
          </a:xfrm>
          <a:prstGeom prst="rect">
            <a:avLst/>
          </a:prstGeom>
          <a:solidFill>
            <a:srgbClr val="FFCC00"/>
          </a:solidFill>
          <a:ln w="25400">
            <a:solidFill>
              <a:srgbClr val="FF99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fr-FR" sz="2200" dirty="0" err="1"/>
              <a:t>Vaporisation</a:t>
            </a:r>
            <a:r>
              <a:rPr lang="en-US" altLang="fr-FR" sz="2200" dirty="0"/>
              <a:t> : </a:t>
            </a:r>
            <a:endParaRPr lang="en-US" altLang="fr-FR" sz="2200" dirty="0" smtClean="0"/>
          </a:p>
          <a:p>
            <a:r>
              <a:rPr lang="en-US" altLang="fr-FR" sz="2200" dirty="0" smtClean="0"/>
              <a:t>Il </a:t>
            </a:r>
            <a:r>
              <a:rPr lang="en-US" altLang="fr-FR" sz="2200" dirty="0" err="1"/>
              <a:t>s'agit</a:t>
            </a:r>
            <a:r>
              <a:rPr lang="en-US" altLang="fr-FR" sz="2200" dirty="0"/>
              <a:t> du passage </a:t>
            </a:r>
            <a:r>
              <a:rPr lang="en-US" altLang="fr-FR" sz="2200" dirty="0" smtClean="0"/>
              <a:t>de </a:t>
            </a:r>
            <a:r>
              <a:rPr lang="en-US" altLang="fr-FR" sz="2200" dirty="0" err="1" smtClean="0"/>
              <a:t>l’état</a:t>
            </a:r>
            <a:r>
              <a:rPr lang="en-US" altLang="fr-FR" sz="2200" dirty="0" smtClean="0"/>
              <a:t> </a:t>
            </a:r>
            <a:r>
              <a:rPr lang="en-US" altLang="fr-FR" sz="2200" dirty="0" err="1" smtClean="0"/>
              <a:t>liquide</a:t>
            </a:r>
            <a:r>
              <a:rPr lang="en-US" altLang="fr-FR" sz="2200" dirty="0" smtClean="0"/>
              <a:t> à </a:t>
            </a:r>
            <a:r>
              <a:rPr lang="en-US" altLang="fr-FR" sz="2200" dirty="0" err="1"/>
              <a:t>l'état</a:t>
            </a:r>
            <a:r>
              <a:rPr lang="en-US" altLang="fr-FR" sz="2200" dirty="0"/>
              <a:t> </a:t>
            </a:r>
            <a:r>
              <a:rPr lang="en-US" altLang="fr-FR" sz="2200" dirty="0" err="1" smtClean="0"/>
              <a:t>gazeux</a:t>
            </a:r>
            <a:endParaRPr lang="fr-FR" sz="2200" dirty="0">
              <a:solidFill>
                <a:srgbClr val="FF0000"/>
              </a:solidFill>
            </a:endParaRPr>
          </a:p>
        </p:txBody>
      </p:sp>
      <p:sp>
        <p:nvSpPr>
          <p:cNvPr id="1048600" name="ZoneTexte 1048599"/>
          <p:cNvSpPr txBox="1"/>
          <p:nvPr/>
        </p:nvSpPr>
        <p:spPr>
          <a:xfrm>
            <a:off x="4786446" y="3198490"/>
            <a:ext cx="4320374" cy="430887"/>
          </a:xfrm>
          <a:prstGeom prst="rect">
            <a:avLst/>
          </a:prstGeom>
          <a:solidFill>
            <a:srgbClr val="FFCC00"/>
          </a:solidFill>
          <a:ln w="25400">
            <a:solidFill>
              <a:srgbClr val="FF99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fr-FR" sz="2200" dirty="0"/>
              <a:t>D</a:t>
            </a:r>
            <a:r>
              <a:rPr lang="fr-FR" altLang="en-US" sz="2200" dirty="0"/>
              <a:t>é</a:t>
            </a:r>
            <a:r>
              <a:rPr lang="en-US" altLang="fr-FR" sz="2200" dirty="0" err="1" smtClean="0"/>
              <a:t>finitions</a:t>
            </a:r>
            <a:r>
              <a:rPr lang="en-US" altLang="fr-FR" sz="2200" dirty="0" smtClean="0"/>
              <a:t> </a:t>
            </a:r>
            <a:r>
              <a:rPr lang="en-US" altLang="fr-FR" sz="2200" dirty="0"/>
              <a:t>:</a:t>
            </a:r>
            <a:endParaRPr lang="fr-FR" sz="2200" dirty="0"/>
          </a:p>
        </p:txBody>
      </p:sp>
      <p:sp>
        <p:nvSpPr>
          <p:cNvPr id="1048601" name="ZoneTexte 1048600"/>
          <p:cNvSpPr txBox="1"/>
          <p:nvPr/>
        </p:nvSpPr>
        <p:spPr>
          <a:xfrm>
            <a:off x="4786446" y="4737373"/>
            <a:ext cx="4315675" cy="1107996"/>
          </a:xfrm>
          <a:prstGeom prst="rect">
            <a:avLst/>
          </a:prstGeom>
          <a:solidFill>
            <a:srgbClr val="FFCC00"/>
          </a:solidFill>
          <a:ln w="25400">
            <a:solidFill>
              <a:srgbClr val="FF99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fr-FR" sz="2200" dirty="0" err="1"/>
              <a:t>Liqu</a:t>
            </a:r>
            <a:r>
              <a:rPr lang="fr-FR" altLang="en-US" sz="2200" dirty="0"/>
              <a:t>é</a:t>
            </a:r>
            <a:r>
              <a:rPr lang="en-US" altLang="fr-FR" sz="2200" dirty="0"/>
              <a:t>faction : </a:t>
            </a:r>
            <a:endParaRPr lang="en-US" altLang="fr-FR" sz="2200" dirty="0" smtClean="0"/>
          </a:p>
          <a:p>
            <a:r>
              <a:rPr lang="en-US" altLang="fr-FR" sz="2200" dirty="0" smtClean="0"/>
              <a:t>Il </a:t>
            </a:r>
            <a:r>
              <a:rPr lang="en-US" altLang="fr-FR" sz="2200" dirty="0" err="1"/>
              <a:t>s'agit</a:t>
            </a:r>
            <a:r>
              <a:rPr lang="en-US" altLang="fr-FR" sz="2200" dirty="0"/>
              <a:t> du passage </a:t>
            </a:r>
            <a:r>
              <a:rPr lang="en-US" altLang="fr-FR" sz="2200" dirty="0" smtClean="0"/>
              <a:t>de </a:t>
            </a:r>
            <a:r>
              <a:rPr lang="en-US" altLang="fr-FR" sz="2200" dirty="0" err="1"/>
              <a:t>l'état</a:t>
            </a:r>
            <a:r>
              <a:rPr lang="en-US" altLang="fr-FR" sz="2200" dirty="0"/>
              <a:t> </a:t>
            </a:r>
            <a:r>
              <a:rPr lang="en-US" altLang="fr-FR" sz="2200" dirty="0" err="1"/>
              <a:t>gazeux</a:t>
            </a:r>
            <a:r>
              <a:rPr lang="en-US" altLang="fr-FR" sz="2200" dirty="0"/>
              <a:t> </a:t>
            </a:r>
            <a:r>
              <a:rPr lang="en-US" altLang="fr-FR" sz="2200" dirty="0" smtClean="0"/>
              <a:t>à </a:t>
            </a:r>
            <a:r>
              <a:rPr lang="en-US" altLang="fr-FR" sz="2200" dirty="0" err="1"/>
              <a:t>l'état</a:t>
            </a:r>
            <a:r>
              <a:rPr lang="en-US" altLang="fr-FR" sz="2200" dirty="0"/>
              <a:t> </a:t>
            </a:r>
            <a:r>
              <a:rPr lang="en-US" altLang="fr-FR" sz="2200" dirty="0" err="1"/>
              <a:t>liquide</a:t>
            </a:r>
            <a:r>
              <a:rPr lang="en-US" altLang="fr-FR" sz="2200" dirty="0"/>
              <a:t>.</a:t>
            </a:r>
            <a:endParaRPr lang="fr-FR" sz="22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6544" y="505771"/>
            <a:ext cx="6754680" cy="590007"/>
          </a:xfrm>
          <a:prstGeom prst="rect">
            <a:avLst/>
          </a:prstGeom>
          <a:noFill/>
          <a:ln w="25400">
            <a:noFill/>
            <a:prstDash val="solid"/>
          </a:ln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u="sng" dirty="0" smtClean="0"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b</a:t>
            </a:r>
            <a:r>
              <a:rPr kumimoji="0" lang="en-US" sz="46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Explication de </a:t>
            </a:r>
            <a:r>
              <a:rPr kumimoji="0" lang="en-US" sz="4600" b="1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l’expérience</a:t>
            </a:r>
            <a:r>
              <a:rPr kumimoji="0" lang="en-US" sz="46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re 104858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8566"/>
          </a:xfrm>
          <a:noFill/>
          <a:ln w="25400">
            <a:noFill/>
            <a:prstDash val="solid"/>
          </a:ln>
        </p:spPr>
        <p:txBody>
          <a:bodyPr>
            <a:normAutofit fontScale="90000"/>
          </a:bodyPr>
          <a:lstStyle/>
          <a:p>
            <a:r>
              <a:rPr lang="en-US" altLang="fr-FR" b="1" u="sng" dirty="0" err="1"/>
              <a:t>Voici</a:t>
            </a:r>
            <a:r>
              <a:rPr lang="en-US" altLang="fr-FR" b="1" u="sng" dirty="0"/>
              <a:t> </a:t>
            </a:r>
            <a:r>
              <a:rPr lang="en-US" altLang="fr-FR" b="1" u="sng" dirty="0" err="1"/>
              <a:t>l'eau</a:t>
            </a:r>
            <a:r>
              <a:rPr lang="en-US" altLang="fr-FR" b="1" u="sng" dirty="0"/>
              <a:t> &lt;&lt;pure</a:t>
            </a:r>
            <a:r>
              <a:rPr lang="en-US" altLang="fr-FR" b="1" u="sng" dirty="0" smtClean="0"/>
              <a:t>&gt;&gt; </a:t>
            </a:r>
            <a:r>
              <a:rPr lang="en-US" altLang="fr-FR" b="1" u="sng" dirty="0" err="1" smtClean="0"/>
              <a:t>obtenue</a:t>
            </a:r>
            <a:r>
              <a:rPr lang="en-US" altLang="fr-FR" b="1" u="sng" dirty="0" smtClean="0"/>
              <a:t> après filtration :</a:t>
            </a:r>
            <a:endParaRPr lang="fr-FR" b="1" u="sng" dirty="0"/>
          </a:p>
        </p:txBody>
      </p:sp>
      <p:pic>
        <p:nvPicPr>
          <p:cNvPr id="2097152" name="Imag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90622" y="2037377"/>
            <a:ext cx="2362756" cy="2783246"/>
          </a:xfrm>
          <a:prstGeom prst="rect">
            <a:avLst/>
          </a:prstGeom>
        </p:spPr>
      </p:pic>
      <p:sp>
        <p:nvSpPr>
          <p:cNvPr id="1048594" name="Rectangle 1048679"/>
          <p:cNvSpPr/>
          <p:nvPr/>
        </p:nvSpPr>
        <p:spPr>
          <a:xfrm>
            <a:off x="3390620" y="2037377"/>
            <a:ext cx="2345775" cy="2764861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txBody>
          <a:bodyPr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048588"/>
          <p:cNvSpPr txBox="1"/>
          <p:nvPr/>
        </p:nvSpPr>
        <p:spPr>
          <a:xfrm>
            <a:off x="218365" y="1569493"/>
            <a:ext cx="8338782" cy="30469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fr-FR" sz="4800" dirty="0" err="1" smtClean="0">
                <a:solidFill>
                  <a:srgbClr val="000000"/>
                </a:solidFill>
              </a:rPr>
              <a:t>Ce</a:t>
            </a:r>
            <a:r>
              <a:rPr lang="en-US" altLang="fr-FR" sz="4800" dirty="0" smtClean="0">
                <a:solidFill>
                  <a:srgbClr val="000000"/>
                </a:solidFill>
              </a:rPr>
              <a:t> </a:t>
            </a:r>
            <a:r>
              <a:rPr lang="en-US" altLang="fr-FR" sz="4800" dirty="0" err="1" smtClean="0">
                <a:solidFill>
                  <a:srgbClr val="000000"/>
                </a:solidFill>
              </a:rPr>
              <a:t>diaporama</a:t>
            </a:r>
            <a:r>
              <a:rPr lang="en-US" altLang="fr-FR" sz="4800" dirty="0" smtClean="0">
                <a:solidFill>
                  <a:srgbClr val="000000"/>
                </a:solidFill>
              </a:rPr>
              <a:t> a </a:t>
            </a:r>
            <a:r>
              <a:rPr lang="en-US" altLang="fr-FR" sz="4800" dirty="0" err="1" smtClean="0">
                <a:solidFill>
                  <a:srgbClr val="000000"/>
                </a:solidFill>
              </a:rPr>
              <a:t>été</a:t>
            </a:r>
            <a:r>
              <a:rPr lang="en-US" altLang="fr-FR" sz="4800" dirty="0" smtClean="0">
                <a:solidFill>
                  <a:srgbClr val="000000"/>
                </a:solidFill>
              </a:rPr>
              <a:t> r</a:t>
            </a:r>
            <a:r>
              <a:rPr lang="fr-FR" altLang="en-US" sz="4800" dirty="0">
                <a:solidFill>
                  <a:srgbClr val="000000"/>
                </a:solidFill>
              </a:rPr>
              <a:t>é</a:t>
            </a:r>
            <a:r>
              <a:rPr lang="en-US" altLang="fr-FR" sz="4800" dirty="0" err="1">
                <a:solidFill>
                  <a:srgbClr val="000000"/>
                </a:solidFill>
              </a:rPr>
              <a:t>alis</a:t>
            </a:r>
            <a:r>
              <a:rPr lang="fr-FR" altLang="en-US" sz="4800" dirty="0">
                <a:solidFill>
                  <a:srgbClr val="000000"/>
                </a:solidFill>
              </a:rPr>
              <a:t>é</a:t>
            </a:r>
            <a:r>
              <a:rPr lang="en-US" altLang="fr-FR" sz="4800" dirty="0">
                <a:solidFill>
                  <a:srgbClr val="000000"/>
                </a:solidFill>
              </a:rPr>
              <a:t> </a:t>
            </a:r>
            <a:r>
              <a:rPr lang="en-US" altLang="fr-FR" sz="4800" dirty="0" smtClean="0">
                <a:solidFill>
                  <a:srgbClr val="000000"/>
                </a:solidFill>
              </a:rPr>
              <a:t>par: </a:t>
            </a:r>
            <a:r>
              <a:rPr lang="en-US" altLang="fr-FR" sz="4800" dirty="0" err="1" smtClean="0">
                <a:solidFill>
                  <a:srgbClr val="000000"/>
                </a:solidFill>
              </a:rPr>
              <a:t>Cyprien</a:t>
            </a:r>
            <a:r>
              <a:rPr lang="en-US" altLang="fr-FR" sz="4800" dirty="0" smtClean="0">
                <a:solidFill>
                  <a:srgbClr val="000000"/>
                </a:solidFill>
              </a:rPr>
              <a:t> P. </a:t>
            </a:r>
            <a:r>
              <a:rPr lang="en-US" altLang="fr-FR" sz="4800" smtClean="0">
                <a:solidFill>
                  <a:srgbClr val="000000"/>
                </a:solidFill>
              </a:rPr>
              <a:t>,Hugo </a:t>
            </a:r>
            <a:r>
              <a:rPr lang="en-US" altLang="fr-FR" sz="4800" dirty="0" smtClean="0">
                <a:solidFill>
                  <a:srgbClr val="000000"/>
                </a:solidFill>
              </a:rPr>
              <a:t>W. </a:t>
            </a:r>
            <a:r>
              <a:rPr lang="en-US" altLang="fr-FR" sz="4800" dirty="0">
                <a:solidFill>
                  <a:srgbClr val="000000"/>
                </a:solidFill>
              </a:rPr>
              <a:t>et </a:t>
            </a:r>
            <a:r>
              <a:rPr lang="en-US" altLang="fr-FR" sz="4800" dirty="0" smtClean="0">
                <a:solidFill>
                  <a:srgbClr val="000000"/>
                </a:solidFill>
              </a:rPr>
              <a:t>Victor V.</a:t>
            </a:r>
            <a:endParaRPr lang="en-US" altLang="fr-FR" sz="4800" dirty="0" smtClean="0">
              <a:solidFill>
                <a:srgbClr val="000000"/>
              </a:solidFill>
            </a:endParaRPr>
          </a:p>
          <a:p>
            <a:endParaRPr lang="en-US" sz="4800" dirty="0" smtClean="0">
              <a:solidFill>
                <a:srgbClr val="000000"/>
              </a:solidFill>
            </a:endParaRPr>
          </a:p>
          <a:p>
            <a:r>
              <a:rPr lang="en-US" sz="4800" dirty="0" err="1" smtClean="0">
                <a:solidFill>
                  <a:srgbClr val="000000"/>
                </a:solidFill>
              </a:rPr>
              <a:t>Elèves</a:t>
            </a:r>
            <a:r>
              <a:rPr lang="en-US" sz="4800" dirty="0" smtClean="0">
                <a:solidFill>
                  <a:srgbClr val="000000"/>
                </a:solidFill>
              </a:rPr>
              <a:t> de la </a:t>
            </a:r>
            <a:r>
              <a:rPr lang="en-US" sz="4800" dirty="0" err="1" smtClean="0">
                <a:solidFill>
                  <a:srgbClr val="000000"/>
                </a:solidFill>
              </a:rPr>
              <a:t>classe</a:t>
            </a:r>
            <a:r>
              <a:rPr lang="en-US" sz="4800" dirty="0" smtClean="0">
                <a:solidFill>
                  <a:srgbClr val="000000"/>
                </a:solidFill>
              </a:rPr>
              <a:t> de 5ème1 </a:t>
            </a:r>
            <a:endParaRPr lang="fr-FR" sz="4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332</Words>
  <Application>Microsoft Office PowerPoint</Application>
  <PresentationFormat>Affichage à l'écran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宋体</vt:lpstr>
      <vt:lpstr>Office Theme</vt:lpstr>
      <vt:lpstr>Comment passer d'une eau boueuse à une eau &lt;&lt;pure&gt;&gt; ? (en Classe)</vt:lpstr>
      <vt:lpstr>I. La décantation</vt:lpstr>
      <vt:lpstr>II. La filtration</vt:lpstr>
      <vt:lpstr>Diapositive 4</vt:lpstr>
      <vt:lpstr>III. La distillation</vt:lpstr>
      <vt:lpstr>Diapositive 6</vt:lpstr>
      <vt:lpstr>Voici l'eau &lt;&lt;pure&gt;&gt; obtenue après filtration :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yohan goury</dc:creator>
  <cp:lastModifiedBy>admincg71</cp:lastModifiedBy>
  <cp:revision>8</cp:revision>
  <dcterms:created xsi:type="dcterms:W3CDTF">2012-04-09T07:10:54Z</dcterms:created>
  <dcterms:modified xsi:type="dcterms:W3CDTF">2016-06-17T08:10:42Z</dcterms:modified>
</cp:coreProperties>
</file>